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0" r:id="rId3"/>
    <p:sldId id="261"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1" d="100"/>
          <a:sy n="111" d="100"/>
        </p:scale>
        <p:origin x="-97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32DE7C-E2F7-45FA-BE40-9A782BBB189C}" type="doc">
      <dgm:prSet loTypeId="urn:microsoft.com/office/officeart/2005/8/layout/pyramid1" loCatId="pyramid" qsTypeId="urn:microsoft.com/office/officeart/2005/8/quickstyle/simple3" qsCatId="simple" csTypeId="urn:microsoft.com/office/officeart/2005/8/colors/colorful5" csCatId="colorful" phldr="1"/>
      <dgm:spPr/>
    </dgm:pt>
    <dgm:pt modelId="{F28E2094-7B42-4F6C-AE16-8D9541DDF76C}">
      <dgm:prSet phldrT="[Text]" custT="1"/>
      <dgm:spPr/>
      <dgm:t>
        <a:bodyPr/>
        <a:lstStyle/>
        <a:p>
          <a:r>
            <a:rPr lang="en-US" sz="2000" b="1" dirty="0"/>
            <a:t>Employment</a:t>
          </a:r>
        </a:p>
      </dgm:t>
    </dgm:pt>
    <dgm:pt modelId="{E574A1A3-96F7-4239-B553-6D949B44051B}" type="parTrans" cxnId="{F48F8A32-79CC-4C36-8564-23EF0F565BA6}">
      <dgm:prSet/>
      <dgm:spPr/>
      <dgm:t>
        <a:bodyPr/>
        <a:lstStyle/>
        <a:p>
          <a:endParaRPr lang="en-US"/>
        </a:p>
      </dgm:t>
    </dgm:pt>
    <dgm:pt modelId="{ABDBE788-8FE7-48D4-AA26-AAA833DD2C1B}" type="sibTrans" cxnId="{F48F8A32-79CC-4C36-8564-23EF0F565BA6}">
      <dgm:prSet/>
      <dgm:spPr/>
      <dgm:t>
        <a:bodyPr/>
        <a:lstStyle/>
        <a:p>
          <a:endParaRPr lang="en-US"/>
        </a:p>
      </dgm:t>
    </dgm:pt>
    <dgm:pt modelId="{254A3512-276E-4520-B303-42A7F8023394}">
      <dgm:prSet phldrT="[Text]" custT="1"/>
      <dgm:spPr/>
      <dgm:t>
        <a:bodyPr/>
        <a:lstStyle/>
        <a:p>
          <a:pPr>
            <a:spcAft>
              <a:spcPts val="600"/>
            </a:spcAft>
          </a:pPr>
          <a:r>
            <a:rPr lang="en-US" sz="2000" b="1" dirty="0"/>
            <a:t>Industry Specific</a:t>
          </a:r>
        </a:p>
        <a:p>
          <a:pPr>
            <a:spcAft>
              <a:spcPts val="600"/>
            </a:spcAft>
          </a:pPr>
          <a:r>
            <a:rPr lang="en-US" sz="1600" b="1" dirty="0"/>
            <a:t>licensure and certifications</a:t>
          </a:r>
        </a:p>
      </dgm:t>
    </dgm:pt>
    <dgm:pt modelId="{DF4E2E73-6558-409A-BD81-9AA803797567}" type="parTrans" cxnId="{135B1FB4-3251-4258-89E9-0B964DBB09ED}">
      <dgm:prSet/>
      <dgm:spPr/>
      <dgm:t>
        <a:bodyPr/>
        <a:lstStyle/>
        <a:p>
          <a:endParaRPr lang="en-US"/>
        </a:p>
      </dgm:t>
    </dgm:pt>
    <dgm:pt modelId="{6FE6A890-E5D6-406C-831F-5089E37A45F6}" type="sibTrans" cxnId="{135B1FB4-3251-4258-89E9-0B964DBB09ED}">
      <dgm:prSet/>
      <dgm:spPr/>
      <dgm:t>
        <a:bodyPr/>
        <a:lstStyle/>
        <a:p>
          <a:endParaRPr lang="en-US"/>
        </a:p>
      </dgm:t>
    </dgm:pt>
    <dgm:pt modelId="{07BBAD9F-C175-4BE9-A6FB-632FC80CD8C5}">
      <dgm:prSet phldrT="[Text]" custT="1"/>
      <dgm:spPr/>
      <dgm:t>
        <a:bodyPr/>
        <a:lstStyle/>
        <a:p>
          <a:r>
            <a:rPr lang="en-US" sz="2400" b="1" dirty="0" smtClean="0"/>
            <a:t>Standards </a:t>
          </a:r>
          <a:r>
            <a:rPr lang="en-US" sz="2400" b="1" dirty="0"/>
            <a:t>for Career Ready Practice</a:t>
          </a:r>
        </a:p>
        <a:p>
          <a:r>
            <a:rPr lang="en-US" sz="1600" b="1" dirty="0"/>
            <a:t>What ALL students need to know and understand</a:t>
          </a:r>
          <a:r>
            <a:rPr lang="en-US" sz="1800" b="1" dirty="0"/>
            <a:t>.</a:t>
          </a:r>
        </a:p>
      </dgm:t>
    </dgm:pt>
    <dgm:pt modelId="{A81BBED7-CC8B-4082-BDA5-F6F521C30548}" type="parTrans" cxnId="{00064BD8-20FB-4E1A-871C-762DF517B0BD}">
      <dgm:prSet/>
      <dgm:spPr/>
      <dgm:t>
        <a:bodyPr/>
        <a:lstStyle/>
        <a:p>
          <a:endParaRPr lang="en-US"/>
        </a:p>
      </dgm:t>
    </dgm:pt>
    <dgm:pt modelId="{E2AF0885-635F-435A-82EF-7B7BAD41214C}" type="sibTrans" cxnId="{00064BD8-20FB-4E1A-871C-762DF517B0BD}">
      <dgm:prSet/>
      <dgm:spPr/>
      <dgm:t>
        <a:bodyPr/>
        <a:lstStyle/>
        <a:p>
          <a:endParaRPr lang="en-US"/>
        </a:p>
      </dgm:t>
    </dgm:pt>
    <dgm:pt modelId="{59BB38AC-7627-446C-889B-80918EFCD24C}">
      <dgm:prSet custT="1"/>
      <dgm:spPr/>
      <dgm:t>
        <a:bodyPr/>
        <a:lstStyle/>
        <a:p>
          <a:pPr>
            <a:spcAft>
              <a:spcPts val="600"/>
            </a:spcAft>
          </a:pPr>
          <a:r>
            <a:rPr lang="en-US" sz="2400" b="1" dirty="0"/>
            <a:t>Industry Sector Anchor</a:t>
          </a:r>
        </a:p>
        <a:p>
          <a:pPr>
            <a:spcAft>
              <a:spcPts val="600"/>
            </a:spcAft>
          </a:pPr>
          <a:r>
            <a:rPr lang="en-US" sz="1600" b="1" dirty="0"/>
            <a:t>Knowledge and Skills common to a particular Industry Sector</a:t>
          </a:r>
        </a:p>
      </dgm:t>
    </dgm:pt>
    <dgm:pt modelId="{1E00D805-58F4-4D41-8B35-7733CB77EFD6}" type="parTrans" cxnId="{DF7D65DB-8455-447C-A510-200508C64388}">
      <dgm:prSet/>
      <dgm:spPr/>
      <dgm:t>
        <a:bodyPr/>
        <a:lstStyle/>
        <a:p>
          <a:endParaRPr lang="en-US"/>
        </a:p>
      </dgm:t>
    </dgm:pt>
    <dgm:pt modelId="{458A0F45-52CE-4886-9F2D-F2A27A2C487E}" type="sibTrans" cxnId="{DF7D65DB-8455-447C-A510-200508C64388}">
      <dgm:prSet/>
      <dgm:spPr/>
      <dgm:t>
        <a:bodyPr/>
        <a:lstStyle/>
        <a:p>
          <a:endParaRPr lang="en-US"/>
        </a:p>
      </dgm:t>
    </dgm:pt>
    <dgm:pt modelId="{CDC44ACA-3445-42B1-9DE8-54ECD0A10FC9}">
      <dgm:prSet custT="1"/>
      <dgm:spPr/>
      <dgm:t>
        <a:bodyPr/>
        <a:lstStyle/>
        <a:p>
          <a:pPr>
            <a:spcAft>
              <a:spcPts val="600"/>
            </a:spcAft>
          </a:pPr>
          <a:r>
            <a:rPr lang="en-US" sz="2400" b="1" dirty="0" smtClean="0"/>
            <a:t>Pathway</a:t>
          </a:r>
          <a:endParaRPr lang="en-US" sz="2400" b="1" dirty="0"/>
        </a:p>
        <a:p>
          <a:pPr>
            <a:spcAft>
              <a:spcPts val="600"/>
            </a:spcAft>
          </a:pPr>
          <a:r>
            <a:rPr lang="en-US" sz="1600" b="1" dirty="0"/>
            <a:t>Knowledge and Skills necessary for success in a </a:t>
          </a:r>
          <a:r>
            <a:rPr lang="en-US" sz="1800" b="1" dirty="0"/>
            <a:t>CTE pathway</a:t>
          </a:r>
        </a:p>
      </dgm:t>
    </dgm:pt>
    <dgm:pt modelId="{880280FA-2325-47D0-8021-C56320A4F9BF}" type="parTrans" cxnId="{DA6FC265-34D2-4D77-AA01-B7EF1FB9554C}">
      <dgm:prSet/>
      <dgm:spPr/>
      <dgm:t>
        <a:bodyPr/>
        <a:lstStyle/>
        <a:p>
          <a:endParaRPr lang="en-US"/>
        </a:p>
      </dgm:t>
    </dgm:pt>
    <dgm:pt modelId="{0960E569-84CF-4872-895E-0D140A66D1CD}" type="sibTrans" cxnId="{DA6FC265-34D2-4D77-AA01-B7EF1FB9554C}">
      <dgm:prSet/>
      <dgm:spPr/>
      <dgm:t>
        <a:bodyPr/>
        <a:lstStyle/>
        <a:p>
          <a:endParaRPr lang="en-US"/>
        </a:p>
      </dgm:t>
    </dgm:pt>
    <dgm:pt modelId="{6430082E-99B0-4285-B148-F0DE0B485BBC}" type="pres">
      <dgm:prSet presAssocID="{A232DE7C-E2F7-45FA-BE40-9A782BBB189C}" presName="Name0" presStyleCnt="0">
        <dgm:presLayoutVars>
          <dgm:dir/>
          <dgm:animLvl val="lvl"/>
          <dgm:resizeHandles val="exact"/>
        </dgm:presLayoutVars>
      </dgm:prSet>
      <dgm:spPr/>
    </dgm:pt>
    <dgm:pt modelId="{D37191E9-8957-4BC2-A0F5-CA5882F6216A}" type="pres">
      <dgm:prSet presAssocID="{F28E2094-7B42-4F6C-AE16-8D9541DDF76C}" presName="Name8" presStyleCnt="0"/>
      <dgm:spPr/>
    </dgm:pt>
    <dgm:pt modelId="{D5A65995-AA25-4E80-A1C4-80DF695C5B28}" type="pres">
      <dgm:prSet presAssocID="{F28E2094-7B42-4F6C-AE16-8D9541DDF76C}" presName="level" presStyleLbl="node1" presStyleIdx="0" presStyleCnt="5" custLinFactNeighborX="625" custLinFactNeighborY="-4640">
        <dgm:presLayoutVars>
          <dgm:chMax val="1"/>
          <dgm:bulletEnabled val="1"/>
        </dgm:presLayoutVars>
      </dgm:prSet>
      <dgm:spPr/>
      <dgm:t>
        <a:bodyPr/>
        <a:lstStyle/>
        <a:p>
          <a:endParaRPr lang="en-US"/>
        </a:p>
      </dgm:t>
    </dgm:pt>
    <dgm:pt modelId="{254B99FA-7521-47E2-8321-F770579340C8}" type="pres">
      <dgm:prSet presAssocID="{F28E2094-7B42-4F6C-AE16-8D9541DDF76C}" presName="levelTx" presStyleLbl="revTx" presStyleIdx="0" presStyleCnt="0">
        <dgm:presLayoutVars>
          <dgm:chMax val="1"/>
          <dgm:bulletEnabled val="1"/>
        </dgm:presLayoutVars>
      </dgm:prSet>
      <dgm:spPr/>
      <dgm:t>
        <a:bodyPr/>
        <a:lstStyle/>
        <a:p>
          <a:endParaRPr lang="en-US"/>
        </a:p>
      </dgm:t>
    </dgm:pt>
    <dgm:pt modelId="{55109E0A-4A5C-4351-AED2-7A13F69F34CA}" type="pres">
      <dgm:prSet presAssocID="{254A3512-276E-4520-B303-42A7F8023394}" presName="Name8" presStyleCnt="0"/>
      <dgm:spPr/>
    </dgm:pt>
    <dgm:pt modelId="{811E97CC-D210-475B-B28D-C5381CED6EAD}" type="pres">
      <dgm:prSet presAssocID="{254A3512-276E-4520-B303-42A7F8023394}" presName="level" presStyleLbl="node1" presStyleIdx="1" presStyleCnt="5" custScaleX="100295" custLinFactNeighborX="-624" custLinFactNeighborY="2784">
        <dgm:presLayoutVars>
          <dgm:chMax val="1"/>
          <dgm:bulletEnabled val="1"/>
        </dgm:presLayoutVars>
      </dgm:prSet>
      <dgm:spPr/>
      <dgm:t>
        <a:bodyPr/>
        <a:lstStyle/>
        <a:p>
          <a:endParaRPr lang="en-US"/>
        </a:p>
      </dgm:t>
    </dgm:pt>
    <dgm:pt modelId="{91D26A4E-2B60-4FD4-99E0-4AA3BCC642BE}" type="pres">
      <dgm:prSet presAssocID="{254A3512-276E-4520-B303-42A7F8023394}" presName="levelTx" presStyleLbl="revTx" presStyleIdx="0" presStyleCnt="0">
        <dgm:presLayoutVars>
          <dgm:chMax val="1"/>
          <dgm:bulletEnabled val="1"/>
        </dgm:presLayoutVars>
      </dgm:prSet>
      <dgm:spPr/>
      <dgm:t>
        <a:bodyPr/>
        <a:lstStyle/>
        <a:p>
          <a:endParaRPr lang="en-US"/>
        </a:p>
      </dgm:t>
    </dgm:pt>
    <dgm:pt modelId="{9CB93471-EBB3-454D-97A1-A2F3CB1BB74D}" type="pres">
      <dgm:prSet presAssocID="{CDC44ACA-3445-42B1-9DE8-54ECD0A10FC9}" presName="Name8" presStyleCnt="0"/>
      <dgm:spPr/>
    </dgm:pt>
    <dgm:pt modelId="{00A2A1FF-4D60-4358-8AAC-3576946B0EB7}" type="pres">
      <dgm:prSet presAssocID="{CDC44ACA-3445-42B1-9DE8-54ECD0A10FC9}" presName="level" presStyleLbl="node1" presStyleIdx="2" presStyleCnt="5" custLinFactNeighborX="-625">
        <dgm:presLayoutVars>
          <dgm:chMax val="1"/>
          <dgm:bulletEnabled val="1"/>
        </dgm:presLayoutVars>
      </dgm:prSet>
      <dgm:spPr/>
      <dgm:t>
        <a:bodyPr/>
        <a:lstStyle/>
        <a:p>
          <a:endParaRPr lang="en-US"/>
        </a:p>
      </dgm:t>
    </dgm:pt>
    <dgm:pt modelId="{855A4916-12C2-4C48-9E3F-65768BA1C36A}" type="pres">
      <dgm:prSet presAssocID="{CDC44ACA-3445-42B1-9DE8-54ECD0A10FC9}" presName="levelTx" presStyleLbl="revTx" presStyleIdx="0" presStyleCnt="0">
        <dgm:presLayoutVars>
          <dgm:chMax val="1"/>
          <dgm:bulletEnabled val="1"/>
        </dgm:presLayoutVars>
      </dgm:prSet>
      <dgm:spPr/>
      <dgm:t>
        <a:bodyPr/>
        <a:lstStyle/>
        <a:p>
          <a:endParaRPr lang="en-US"/>
        </a:p>
      </dgm:t>
    </dgm:pt>
    <dgm:pt modelId="{D14320F8-094D-4D86-8F11-BFA0626054F6}" type="pres">
      <dgm:prSet presAssocID="{59BB38AC-7627-446C-889B-80918EFCD24C}" presName="Name8" presStyleCnt="0"/>
      <dgm:spPr/>
    </dgm:pt>
    <dgm:pt modelId="{0251AE70-5DAD-4909-AD9C-A8D6C4454A19}" type="pres">
      <dgm:prSet presAssocID="{59BB38AC-7627-446C-889B-80918EFCD24C}" presName="level" presStyleLbl="node1" presStyleIdx="3" presStyleCnt="5" custScaleX="100498" custLinFactNeighborX="-119" custLinFactNeighborY="1323">
        <dgm:presLayoutVars>
          <dgm:chMax val="1"/>
          <dgm:bulletEnabled val="1"/>
        </dgm:presLayoutVars>
      </dgm:prSet>
      <dgm:spPr/>
      <dgm:t>
        <a:bodyPr/>
        <a:lstStyle/>
        <a:p>
          <a:endParaRPr lang="en-US"/>
        </a:p>
      </dgm:t>
    </dgm:pt>
    <dgm:pt modelId="{BE811680-AF7A-4A88-8E85-804420A2EB7B}" type="pres">
      <dgm:prSet presAssocID="{59BB38AC-7627-446C-889B-80918EFCD24C}" presName="levelTx" presStyleLbl="revTx" presStyleIdx="0" presStyleCnt="0">
        <dgm:presLayoutVars>
          <dgm:chMax val="1"/>
          <dgm:bulletEnabled val="1"/>
        </dgm:presLayoutVars>
      </dgm:prSet>
      <dgm:spPr/>
      <dgm:t>
        <a:bodyPr/>
        <a:lstStyle/>
        <a:p>
          <a:endParaRPr lang="en-US"/>
        </a:p>
      </dgm:t>
    </dgm:pt>
    <dgm:pt modelId="{DAB20858-F9B7-4AFB-9E50-5CBFDFCAA7B9}" type="pres">
      <dgm:prSet presAssocID="{07BBAD9F-C175-4BE9-A6FB-632FC80CD8C5}" presName="Name8" presStyleCnt="0"/>
      <dgm:spPr/>
    </dgm:pt>
    <dgm:pt modelId="{C6750CD6-C5AA-466C-8799-B1B993296B4B}" type="pres">
      <dgm:prSet presAssocID="{07BBAD9F-C175-4BE9-A6FB-632FC80CD8C5}" presName="level" presStyleLbl="node1" presStyleIdx="4" presStyleCnt="5" custLinFactNeighborY="2540">
        <dgm:presLayoutVars>
          <dgm:chMax val="1"/>
          <dgm:bulletEnabled val="1"/>
        </dgm:presLayoutVars>
      </dgm:prSet>
      <dgm:spPr/>
      <dgm:t>
        <a:bodyPr/>
        <a:lstStyle/>
        <a:p>
          <a:endParaRPr lang="en-US"/>
        </a:p>
      </dgm:t>
    </dgm:pt>
    <dgm:pt modelId="{7FD33AC8-7E42-4417-9347-5621B0E3CEAC}" type="pres">
      <dgm:prSet presAssocID="{07BBAD9F-C175-4BE9-A6FB-632FC80CD8C5}" presName="levelTx" presStyleLbl="revTx" presStyleIdx="0" presStyleCnt="0">
        <dgm:presLayoutVars>
          <dgm:chMax val="1"/>
          <dgm:bulletEnabled val="1"/>
        </dgm:presLayoutVars>
      </dgm:prSet>
      <dgm:spPr/>
      <dgm:t>
        <a:bodyPr/>
        <a:lstStyle/>
        <a:p>
          <a:endParaRPr lang="en-US"/>
        </a:p>
      </dgm:t>
    </dgm:pt>
  </dgm:ptLst>
  <dgm:cxnLst>
    <dgm:cxn modelId="{DA6FC265-34D2-4D77-AA01-B7EF1FB9554C}" srcId="{A232DE7C-E2F7-45FA-BE40-9A782BBB189C}" destId="{CDC44ACA-3445-42B1-9DE8-54ECD0A10FC9}" srcOrd="2" destOrd="0" parTransId="{880280FA-2325-47D0-8021-C56320A4F9BF}" sibTransId="{0960E569-84CF-4872-895E-0D140A66D1CD}"/>
    <dgm:cxn modelId="{00064BD8-20FB-4E1A-871C-762DF517B0BD}" srcId="{A232DE7C-E2F7-45FA-BE40-9A782BBB189C}" destId="{07BBAD9F-C175-4BE9-A6FB-632FC80CD8C5}" srcOrd="4" destOrd="0" parTransId="{A81BBED7-CC8B-4082-BDA5-F6F521C30548}" sibTransId="{E2AF0885-635F-435A-82EF-7B7BAD41214C}"/>
    <dgm:cxn modelId="{BF9D0BF0-DA71-4082-90EE-BBB6688864A5}" type="presOf" srcId="{A232DE7C-E2F7-45FA-BE40-9A782BBB189C}" destId="{6430082E-99B0-4285-B148-F0DE0B485BBC}" srcOrd="0" destOrd="0" presId="urn:microsoft.com/office/officeart/2005/8/layout/pyramid1"/>
    <dgm:cxn modelId="{7F7F9451-AC47-48F0-8A17-6B9AB8B3C189}" type="presOf" srcId="{59BB38AC-7627-446C-889B-80918EFCD24C}" destId="{BE811680-AF7A-4A88-8E85-804420A2EB7B}" srcOrd="1" destOrd="0" presId="urn:microsoft.com/office/officeart/2005/8/layout/pyramid1"/>
    <dgm:cxn modelId="{21D344D4-B3AD-49D3-A4AC-923F6457D624}" type="presOf" srcId="{254A3512-276E-4520-B303-42A7F8023394}" destId="{91D26A4E-2B60-4FD4-99E0-4AA3BCC642BE}" srcOrd="1" destOrd="0" presId="urn:microsoft.com/office/officeart/2005/8/layout/pyramid1"/>
    <dgm:cxn modelId="{9B2A02C4-4DA2-496A-B0C9-3D5C2F28A59D}" type="presOf" srcId="{07BBAD9F-C175-4BE9-A6FB-632FC80CD8C5}" destId="{7FD33AC8-7E42-4417-9347-5621B0E3CEAC}" srcOrd="1" destOrd="0" presId="urn:microsoft.com/office/officeart/2005/8/layout/pyramid1"/>
    <dgm:cxn modelId="{DF7D65DB-8455-447C-A510-200508C64388}" srcId="{A232DE7C-E2F7-45FA-BE40-9A782BBB189C}" destId="{59BB38AC-7627-446C-889B-80918EFCD24C}" srcOrd="3" destOrd="0" parTransId="{1E00D805-58F4-4D41-8B35-7733CB77EFD6}" sibTransId="{458A0F45-52CE-4886-9F2D-F2A27A2C487E}"/>
    <dgm:cxn modelId="{317DC58C-74B8-4CAD-A30B-57A18E0CE923}" type="presOf" srcId="{CDC44ACA-3445-42B1-9DE8-54ECD0A10FC9}" destId="{855A4916-12C2-4C48-9E3F-65768BA1C36A}" srcOrd="1" destOrd="0" presId="urn:microsoft.com/office/officeart/2005/8/layout/pyramid1"/>
    <dgm:cxn modelId="{29B63B2E-E173-447F-AB85-FF9A2C436359}" type="presOf" srcId="{CDC44ACA-3445-42B1-9DE8-54ECD0A10FC9}" destId="{00A2A1FF-4D60-4358-8AAC-3576946B0EB7}" srcOrd="0" destOrd="0" presId="urn:microsoft.com/office/officeart/2005/8/layout/pyramid1"/>
    <dgm:cxn modelId="{F48F8A32-79CC-4C36-8564-23EF0F565BA6}" srcId="{A232DE7C-E2F7-45FA-BE40-9A782BBB189C}" destId="{F28E2094-7B42-4F6C-AE16-8D9541DDF76C}" srcOrd="0" destOrd="0" parTransId="{E574A1A3-96F7-4239-B553-6D949B44051B}" sibTransId="{ABDBE788-8FE7-48D4-AA26-AAA833DD2C1B}"/>
    <dgm:cxn modelId="{135B1FB4-3251-4258-89E9-0B964DBB09ED}" srcId="{A232DE7C-E2F7-45FA-BE40-9A782BBB189C}" destId="{254A3512-276E-4520-B303-42A7F8023394}" srcOrd="1" destOrd="0" parTransId="{DF4E2E73-6558-409A-BD81-9AA803797567}" sibTransId="{6FE6A890-E5D6-406C-831F-5089E37A45F6}"/>
    <dgm:cxn modelId="{80325320-CA94-431B-8377-2D34A49F37BF}" type="presOf" srcId="{59BB38AC-7627-446C-889B-80918EFCD24C}" destId="{0251AE70-5DAD-4909-AD9C-A8D6C4454A19}" srcOrd="0" destOrd="0" presId="urn:microsoft.com/office/officeart/2005/8/layout/pyramid1"/>
    <dgm:cxn modelId="{E0F6FDBB-8C9A-4169-AA41-B6A7B88794E4}" type="presOf" srcId="{F28E2094-7B42-4F6C-AE16-8D9541DDF76C}" destId="{254B99FA-7521-47E2-8321-F770579340C8}" srcOrd="1" destOrd="0" presId="urn:microsoft.com/office/officeart/2005/8/layout/pyramid1"/>
    <dgm:cxn modelId="{06752800-2279-4105-B280-D12B8AB04344}" type="presOf" srcId="{07BBAD9F-C175-4BE9-A6FB-632FC80CD8C5}" destId="{C6750CD6-C5AA-466C-8799-B1B993296B4B}" srcOrd="0" destOrd="0" presId="urn:microsoft.com/office/officeart/2005/8/layout/pyramid1"/>
    <dgm:cxn modelId="{25BBAE15-88F0-4B25-90CF-9FCA5A54FA9A}" type="presOf" srcId="{F28E2094-7B42-4F6C-AE16-8D9541DDF76C}" destId="{D5A65995-AA25-4E80-A1C4-80DF695C5B28}" srcOrd="0" destOrd="0" presId="urn:microsoft.com/office/officeart/2005/8/layout/pyramid1"/>
    <dgm:cxn modelId="{7CC23717-A307-47BD-A672-1043991DBBC7}" type="presOf" srcId="{254A3512-276E-4520-B303-42A7F8023394}" destId="{811E97CC-D210-475B-B28D-C5381CED6EAD}" srcOrd="0" destOrd="0" presId="urn:microsoft.com/office/officeart/2005/8/layout/pyramid1"/>
    <dgm:cxn modelId="{C30280BF-5047-4280-AAF1-33A5CB392B77}" type="presParOf" srcId="{6430082E-99B0-4285-B148-F0DE0B485BBC}" destId="{D37191E9-8957-4BC2-A0F5-CA5882F6216A}" srcOrd="0" destOrd="0" presId="urn:microsoft.com/office/officeart/2005/8/layout/pyramid1"/>
    <dgm:cxn modelId="{F0A88531-D0DF-4EE9-AE85-493A0E4C212F}" type="presParOf" srcId="{D37191E9-8957-4BC2-A0F5-CA5882F6216A}" destId="{D5A65995-AA25-4E80-A1C4-80DF695C5B28}" srcOrd="0" destOrd="0" presId="urn:microsoft.com/office/officeart/2005/8/layout/pyramid1"/>
    <dgm:cxn modelId="{1BB585EA-E905-44D9-A589-FF47C953113E}" type="presParOf" srcId="{D37191E9-8957-4BC2-A0F5-CA5882F6216A}" destId="{254B99FA-7521-47E2-8321-F770579340C8}" srcOrd="1" destOrd="0" presId="urn:microsoft.com/office/officeart/2005/8/layout/pyramid1"/>
    <dgm:cxn modelId="{6DDE0637-AFFC-4B78-BDE1-26B9388A1A9B}" type="presParOf" srcId="{6430082E-99B0-4285-B148-F0DE0B485BBC}" destId="{55109E0A-4A5C-4351-AED2-7A13F69F34CA}" srcOrd="1" destOrd="0" presId="urn:microsoft.com/office/officeart/2005/8/layout/pyramid1"/>
    <dgm:cxn modelId="{EDB31614-2A01-4F3A-9711-4E491401DDEB}" type="presParOf" srcId="{55109E0A-4A5C-4351-AED2-7A13F69F34CA}" destId="{811E97CC-D210-475B-B28D-C5381CED6EAD}" srcOrd="0" destOrd="0" presId="urn:microsoft.com/office/officeart/2005/8/layout/pyramid1"/>
    <dgm:cxn modelId="{C44EC2A7-2AE4-4E0E-A34D-44DCBF353203}" type="presParOf" srcId="{55109E0A-4A5C-4351-AED2-7A13F69F34CA}" destId="{91D26A4E-2B60-4FD4-99E0-4AA3BCC642BE}" srcOrd="1" destOrd="0" presId="urn:microsoft.com/office/officeart/2005/8/layout/pyramid1"/>
    <dgm:cxn modelId="{8A85E9EF-7A7F-4816-8393-287536E29D78}" type="presParOf" srcId="{6430082E-99B0-4285-B148-F0DE0B485BBC}" destId="{9CB93471-EBB3-454D-97A1-A2F3CB1BB74D}" srcOrd="2" destOrd="0" presId="urn:microsoft.com/office/officeart/2005/8/layout/pyramid1"/>
    <dgm:cxn modelId="{D7973009-F5F0-45C1-89D3-92986120D184}" type="presParOf" srcId="{9CB93471-EBB3-454D-97A1-A2F3CB1BB74D}" destId="{00A2A1FF-4D60-4358-8AAC-3576946B0EB7}" srcOrd="0" destOrd="0" presId="urn:microsoft.com/office/officeart/2005/8/layout/pyramid1"/>
    <dgm:cxn modelId="{6FB3FCF1-76A9-4F6C-A294-F32636A2F856}" type="presParOf" srcId="{9CB93471-EBB3-454D-97A1-A2F3CB1BB74D}" destId="{855A4916-12C2-4C48-9E3F-65768BA1C36A}" srcOrd="1" destOrd="0" presId="urn:microsoft.com/office/officeart/2005/8/layout/pyramid1"/>
    <dgm:cxn modelId="{5AF7A88E-130E-4EAA-9580-B0D27923150B}" type="presParOf" srcId="{6430082E-99B0-4285-B148-F0DE0B485BBC}" destId="{D14320F8-094D-4D86-8F11-BFA0626054F6}" srcOrd="3" destOrd="0" presId="urn:microsoft.com/office/officeart/2005/8/layout/pyramid1"/>
    <dgm:cxn modelId="{55EFF01F-97F8-4515-B8E0-879A467534B5}" type="presParOf" srcId="{D14320F8-094D-4D86-8F11-BFA0626054F6}" destId="{0251AE70-5DAD-4909-AD9C-A8D6C4454A19}" srcOrd="0" destOrd="0" presId="urn:microsoft.com/office/officeart/2005/8/layout/pyramid1"/>
    <dgm:cxn modelId="{C3ADB96F-4D41-44AA-BC86-B95A8EF2A2CC}" type="presParOf" srcId="{D14320F8-094D-4D86-8F11-BFA0626054F6}" destId="{BE811680-AF7A-4A88-8E85-804420A2EB7B}" srcOrd="1" destOrd="0" presId="urn:microsoft.com/office/officeart/2005/8/layout/pyramid1"/>
    <dgm:cxn modelId="{34344ACC-725F-45A4-B2BA-6AC9BFABECDF}" type="presParOf" srcId="{6430082E-99B0-4285-B148-F0DE0B485BBC}" destId="{DAB20858-F9B7-4AFB-9E50-5CBFDFCAA7B9}" srcOrd="4" destOrd="0" presId="urn:microsoft.com/office/officeart/2005/8/layout/pyramid1"/>
    <dgm:cxn modelId="{58DA477A-00B5-4A87-99C0-03B52AF92698}" type="presParOf" srcId="{DAB20858-F9B7-4AFB-9E50-5CBFDFCAA7B9}" destId="{C6750CD6-C5AA-466C-8799-B1B993296B4B}" srcOrd="0" destOrd="0" presId="urn:microsoft.com/office/officeart/2005/8/layout/pyramid1"/>
    <dgm:cxn modelId="{D5BAF5D2-BE48-43F6-B5BD-3850549D5F54}" type="presParOf" srcId="{DAB20858-F9B7-4AFB-9E50-5CBFDFCAA7B9}" destId="{7FD33AC8-7E42-4417-9347-5621B0E3CEA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65995-AA25-4E80-A1C4-80DF695C5B28}">
      <dsp:nvSpPr>
        <dsp:cNvPr id="0" name=""/>
        <dsp:cNvSpPr/>
      </dsp:nvSpPr>
      <dsp:spPr>
        <a:xfrm>
          <a:off x="3380731" y="0"/>
          <a:ext cx="1685099" cy="1088516"/>
        </a:xfrm>
        <a:prstGeom prst="trapezoid">
          <a:avLst>
            <a:gd name="adj" fmla="val 77403"/>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a:t>Employment</a:t>
          </a:r>
        </a:p>
      </dsp:txBody>
      <dsp:txXfrm>
        <a:off x="3380731" y="0"/>
        <a:ext cx="1685099" cy="1088516"/>
      </dsp:txXfrm>
    </dsp:sp>
    <dsp:sp modelId="{811E97CC-D210-475B-B28D-C5381CED6EAD}">
      <dsp:nvSpPr>
        <dsp:cNvPr id="0" name=""/>
        <dsp:cNvSpPr/>
      </dsp:nvSpPr>
      <dsp:spPr>
        <a:xfrm>
          <a:off x="2501648" y="1118821"/>
          <a:ext cx="3380141" cy="1088516"/>
        </a:xfrm>
        <a:prstGeom prst="trapezoid">
          <a:avLst>
            <a:gd name="adj" fmla="val 77403"/>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ts val="600"/>
            </a:spcAft>
          </a:pPr>
          <a:r>
            <a:rPr lang="en-US" sz="2000" b="1" kern="1200" dirty="0"/>
            <a:t>Industry Specific</a:t>
          </a:r>
        </a:p>
        <a:p>
          <a:pPr lvl="0" algn="ctr" defTabSz="889000">
            <a:lnSpc>
              <a:spcPct val="90000"/>
            </a:lnSpc>
            <a:spcBef>
              <a:spcPct val="0"/>
            </a:spcBef>
            <a:spcAft>
              <a:spcPts val="600"/>
            </a:spcAft>
          </a:pPr>
          <a:r>
            <a:rPr lang="en-US" sz="1600" b="1" kern="1200" dirty="0"/>
            <a:t>licensure and certifications</a:t>
          </a:r>
        </a:p>
      </dsp:txBody>
      <dsp:txXfrm>
        <a:off x="3093173" y="1118821"/>
        <a:ext cx="2197091" cy="1088516"/>
      </dsp:txXfrm>
    </dsp:sp>
    <dsp:sp modelId="{00A2A1FF-4D60-4358-8AAC-3576946B0EB7}">
      <dsp:nvSpPr>
        <dsp:cNvPr id="0" name=""/>
        <dsp:cNvSpPr/>
      </dsp:nvSpPr>
      <dsp:spPr>
        <a:xfrm>
          <a:off x="1653503" y="2177033"/>
          <a:ext cx="5055298" cy="1088516"/>
        </a:xfrm>
        <a:prstGeom prst="trapezoid">
          <a:avLst>
            <a:gd name="adj" fmla="val 77403"/>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ts val="600"/>
            </a:spcAft>
          </a:pPr>
          <a:r>
            <a:rPr lang="en-US" sz="2400" b="1" kern="1200" dirty="0" smtClean="0"/>
            <a:t>Pathway</a:t>
          </a:r>
          <a:endParaRPr lang="en-US" sz="2400" b="1" kern="1200" dirty="0"/>
        </a:p>
        <a:p>
          <a:pPr lvl="0" algn="ctr" defTabSz="1066800">
            <a:lnSpc>
              <a:spcPct val="90000"/>
            </a:lnSpc>
            <a:spcBef>
              <a:spcPct val="0"/>
            </a:spcBef>
            <a:spcAft>
              <a:spcPts val="600"/>
            </a:spcAft>
          </a:pPr>
          <a:r>
            <a:rPr lang="en-US" sz="1600" b="1" kern="1200" dirty="0"/>
            <a:t>Knowledge and Skills necessary for success in a </a:t>
          </a:r>
          <a:r>
            <a:rPr lang="en-US" sz="1800" b="1" kern="1200" dirty="0"/>
            <a:t>CTE pathway</a:t>
          </a:r>
        </a:p>
      </dsp:txBody>
      <dsp:txXfrm>
        <a:off x="2538181" y="2177033"/>
        <a:ext cx="3285944" cy="1088516"/>
      </dsp:txXfrm>
    </dsp:sp>
    <dsp:sp modelId="{0251AE70-5DAD-4909-AD9C-A8D6C4454A19}">
      <dsp:nvSpPr>
        <dsp:cNvPr id="0" name=""/>
        <dsp:cNvSpPr/>
      </dsp:nvSpPr>
      <dsp:spPr>
        <a:xfrm>
          <a:off x="817745" y="3279951"/>
          <a:ext cx="6773965" cy="1088516"/>
        </a:xfrm>
        <a:prstGeom prst="trapezoid">
          <a:avLst>
            <a:gd name="adj" fmla="val 77403"/>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ts val="600"/>
            </a:spcAft>
          </a:pPr>
          <a:r>
            <a:rPr lang="en-US" sz="2400" b="1" kern="1200" dirty="0"/>
            <a:t>Industry Sector Anchor</a:t>
          </a:r>
        </a:p>
        <a:p>
          <a:pPr lvl="0" algn="ctr" defTabSz="1066800">
            <a:lnSpc>
              <a:spcPct val="90000"/>
            </a:lnSpc>
            <a:spcBef>
              <a:spcPct val="0"/>
            </a:spcBef>
            <a:spcAft>
              <a:spcPts val="600"/>
            </a:spcAft>
          </a:pPr>
          <a:r>
            <a:rPr lang="en-US" sz="1600" b="1" kern="1200" dirty="0"/>
            <a:t>Knowledge and Skills common to a particular Industry Sector</a:t>
          </a:r>
        </a:p>
      </dsp:txBody>
      <dsp:txXfrm>
        <a:off x="2003189" y="3279951"/>
        <a:ext cx="4403077" cy="1088516"/>
      </dsp:txXfrm>
    </dsp:sp>
    <dsp:sp modelId="{C6750CD6-C5AA-466C-8799-B1B993296B4B}">
      <dsp:nvSpPr>
        <dsp:cNvPr id="0" name=""/>
        <dsp:cNvSpPr/>
      </dsp:nvSpPr>
      <dsp:spPr>
        <a:xfrm>
          <a:off x="0" y="4354067"/>
          <a:ext cx="8425498" cy="1088516"/>
        </a:xfrm>
        <a:prstGeom prst="trapezoid">
          <a:avLst>
            <a:gd name="adj" fmla="val 77403"/>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Standards </a:t>
          </a:r>
          <a:r>
            <a:rPr lang="en-US" sz="2400" b="1" kern="1200" dirty="0"/>
            <a:t>for Career Ready Practice</a:t>
          </a:r>
        </a:p>
        <a:p>
          <a:pPr lvl="0" algn="ctr" defTabSz="1066800">
            <a:lnSpc>
              <a:spcPct val="90000"/>
            </a:lnSpc>
            <a:spcBef>
              <a:spcPct val="0"/>
            </a:spcBef>
            <a:spcAft>
              <a:spcPct val="35000"/>
            </a:spcAft>
          </a:pPr>
          <a:r>
            <a:rPr lang="en-US" sz="1600" b="1" kern="1200" dirty="0"/>
            <a:t>What ALL students need to know and understand</a:t>
          </a:r>
          <a:r>
            <a:rPr lang="en-US" sz="1800" b="1" kern="1200" dirty="0"/>
            <a:t>.</a:t>
          </a:r>
        </a:p>
      </dsp:txBody>
      <dsp:txXfrm>
        <a:off x="1474462" y="4354067"/>
        <a:ext cx="5476573" cy="108851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41120B-D6B1-4F13-BCA2-24AD4F3D9C23}" type="datetimeFigureOut">
              <a:rPr lang="en-US" smtClean="0"/>
              <a:t>10/16/2013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7351A0-3F73-4AE8-B792-E014AAE9B986}" type="slidenum">
              <a:rPr lang="en-US" smtClean="0"/>
              <a:t>‹#›</a:t>
            </a:fld>
            <a:endParaRPr lang="en-US"/>
          </a:p>
        </p:txBody>
      </p:sp>
    </p:spTree>
    <p:extLst>
      <p:ext uri="{BB962C8B-B14F-4D97-AF65-F5344CB8AC3E}">
        <p14:creationId xmlns:p14="http://schemas.microsoft.com/office/powerpoint/2010/main" val="364123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US" b="1" smtClean="0"/>
              <a:t>Note – </a:t>
            </a:r>
            <a:r>
              <a:rPr lang="en-US" smtClean="0"/>
              <a:t>two areas will be circled. The bottom three levels of the pyramid will be circled first. Give the information for these three levels before clicking to animate the next circle comprised of the top two levels of the pyramid.</a:t>
            </a:r>
          </a:p>
          <a:p>
            <a:endParaRPr lang="en-US" b="1" smtClean="0"/>
          </a:p>
          <a:p>
            <a:r>
              <a:rPr lang="en-US" smtClean="0"/>
              <a:t>First level  at the bottom of the pyramid: </a:t>
            </a:r>
            <a:r>
              <a:rPr lang="en-US" b="1" smtClean="0"/>
              <a:t>The standards for career ready practice </a:t>
            </a:r>
            <a:r>
              <a:rPr lang="en-US" smtClean="0"/>
              <a:t>are what all high school students need to be employable and college ready.</a:t>
            </a:r>
          </a:p>
          <a:p>
            <a:endParaRPr lang="en-US" smtClean="0"/>
          </a:p>
          <a:p>
            <a:r>
              <a:rPr lang="en-US" smtClean="0"/>
              <a:t>Second level of the pyramid: </a:t>
            </a:r>
            <a:r>
              <a:rPr lang="en-US" b="1" smtClean="0"/>
              <a:t>The industry sector anchor standards (also known in the CDE document as Knowledge and Performance Anchor Standards)  </a:t>
            </a:r>
            <a:r>
              <a:rPr lang="en-US" smtClean="0"/>
              <a:t>are common across the entire industry sector and are what students in that sector need to understand and apply. They are aligned to the ELA common core state standards as all forms of literacy are critical in every industry sector.</a:t>
            </a:r>
          </a:p>
          <a:p>
            <a:endParaRPr lang="en-US" smtClean="0"/>
          </a:p>
          <a:p>
            <a:r>
              <a:rPr lang="en-US" smtClean="0"/>
              <a:t>Third level of the pyramid: </a:t>
            </a:r>
            <a:r>
              <a:rPr lang="en-US" b="1" smtClean="0"/>
              <a:t>The pathway standards </a:t>
            </a:r>
            <a:r>
              <a:rPr lang="en-US" smtClean="0"/>
              <a:t>are the next level above the anchor and these are specific to a pathway within that industry sector that leads to a student being career ready.</a:t>
            </a:r>
          </a:p>
          <a:p>
            <a:endParaRPr lang="en-US" smtClean="0"/>
          </a:p>
          <a:p>
            <a:r>
              <a:rPr lang="en-US" smtClean="0"/>
              <a:t>Click to animate the circle for the top two levels</a:t>
            </a:r>
          </a:p>
          <a:p>
            <a:r>
              <a:rPr lang="en-US" b="1" smtClean="0"/>
              <a:t>The industry specific standards</a:t>
            </a:r>
            <a:r>
              <a:rPr lang="en-US" smtClean="0"/>
              <a:t> are standards not covered in our document but are specific to industry that might require certification </a:t>
            </a:r>
          </a:p>
          <a:p>
            <a:r>
              <a:rPr lang="en-US" smtClean="0"/>
              <a:t> </a:t>
            </a:r>
          </a:p>
          <a:p>
            <a:r>
              <a:rPr lang="en-US" b="1" smtClean="0"/>
              <a:t>An employer </a:t>
            </a:r>
            <a:r>
              <a:rPr lang="en-US" smtClean="0"/>
              <a:t>may require additional training beyond the industry certificate.</a:t>
            </a:r>
          </a:p>
          <a:p>
            <a:endParaRPr lang="en-US" smtClean="0"/>
          </a:p>
          <a:p>
            <a:endParaRPr lang="en-US" smtClean="0"/>
          </a:p>
        </p:txBody>
      </p:sp>
      <p:sp>
        <p:nvSpPr>
          <p:cNvPr id="36868" name="Slide Number Placeholder 3"/>
          <p:cNvSpPr>
            <a:spLocks noGrp="1"/>
          </p:cNvSpPr>
          <p:nvPr>
            <p:ph type="sldNum" sz="quarter" idx="5"/>
          </p:nvPr>
        </p:nvSpPr>
        <p:spPr>
          <a:noFill/>
        </p:spPr>
        <p:txBody>
          <a:bodyPr/>
          <a:lstStyle>
            <a:lvl1pPr>
              <a:defRPr sz="1300">
                <a:solidFill>
                  <a:srgbClr val="000054"/>
                </a:solidFill>
                <a:latin typeface="Arial" charset="0"/>
              </a:defRPr>
            </a:lvl1pPr>
            <a:lvl2pPr marL="742950" indent="-285750">
              <a:defRPr sz="1300">
                <a:solidFill>
                  <a:srgbClr val="000054"/>
                </a:solidFill>
                <a:latin typeface="Arial" charset="0"/>
              </a:defRPr>
            </a:lvl2pPr>
            <a:lvl3pPr marL="1143000" indent="-228600">
              <a:defRPr sz="1300">
                <a:solidFill>
                  <a:srgbClr val="000054"/>
                </a:solidFill>
                <a:latin typeface="Arial" charset="0"/>
              </a:defRPr>
            </a:lvl3pPr>
            <a:lvl4pPr marL="1600200" indent="-228600">
              <a:defRPr sz="1300">
                <a:solidFill>
                  <a:srgbClr val="000054"/>
                </a:solidFill>
                <a:latin typeface="Arial" charset="0"/>
              </a:defRPr>
            </a:lvl4pPr>
            <a:lvl5pPr marL="2057400" indent="-228600">
              <a:defRPr sz="1300">
                <a:solidFill>
                  <a:srgbClr val="000054"/>
                </a:solidFill>
                <a:latin typeface="Arial" charset="0"/>
              </a:defRPr>
            </a:lvl5pPr>
            <a:lvl6pPr marL="2514600" indent="-228600" eaLnBrk="0" fontAlgn="base" hangingPunct="0">
              <a:spcBef>
                <a:spcPct val="0"/>
              </a:spcBef>
              <a:spcAft>
                <a:spcPct val="0"/>
              </a:spcAft>
              <a:defRPr sz="1300">
                <a:solidFill>
                  <a:srgbClr val="000054"/>
                </a:solidFill>
                <a:latin typeface="Arial" charset="0"/>
              </a:defRPr>
            </a:lvl6pPr>
            <a:lvl7pPr marL="2971800" indent="-228600" eaLnBrk="0" fontAlgn="base" hangingPunct="0">
              <a:spcBef>
                <a:spcPct val="0"/>
              </a:spcBef>
              <a:spcAft>
                <a:spcPct val="0"/>
              </a:spcAft>
              <a:defRPr sz="1300">
                <a:solidFill>
                  <a:srgbClr val="000054"/>
                </a:solidFill>
                <a:latin typeface="Arial" charset="0"/>
              </a:defRPr>
            </a:lvl7pPr>
            <a:lvl8pPr marL="3429000" indent="-228600" eaLnBrk="0" fontAlgn="base" hangingPunct="0">
              <a:spcBef>
                <a:spcPct val="0"/>
              </a:spcBef>
              <a:spcAft>
                <a:spcPct val="0"/>
              </a:spcAft>
              <a:defRPr sz="1300">
                <a:solidFill>
                  <a:srgbClr val="000054"/>
                </a:solidFill>
                <a:latin typeface="Arial" charset="0"/>
              </a:defRPr>
            </a:lvl8pPr>
            <a:lvl9pPr marL="3886200" indent="-228600" eaLnBrk="0" fontAlgn="base" hangingPunct="0">
              <a:spcBef>
                <a:spcPct val="0"/>
              </a:spcBef>
              <a:spcAft>
                <a:spcPct val="0"/>
              </a:spcAft>
              <a:defRPr sz="1300">
                <a:solidFill>
                  <a:srgbClr val="000054"/>
                </a:solidFill>
                <a:latin typeface="Arial" charset="0"/>
              </a:defRPr>
            </a:lvl9pPr>
          </a:lstStyle>
          <a:p>
            <a:fld id="{1A7DA65B-BA7F-4195-B230-F9ECC1D05B7D}" type="slidenum">
              <a:rPr lang="en-US" sz="1200" smtClean="0">
                <a:solidFill>
                  <a:srgbClr val="000000"/>
                </a:solidFill>
                <a:ea typeface="ＭＳ Ｐゴシック" pitchFamily="34" charset="-128"/>
              </a:rPr>
              <a:pPr/>
              <a:t>1</a:t>
            </a:fld>
            <a:endParaRPr lang="en-US" sz="1200" smtClean="0">
              <a:solidFill>
                <a:srgbClr val="000000"/>
              </a:solidFill>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Standards for Career Ready Practice are adapted from the National Common Career Technical Core; over 42 states were involved in the development of these practices. The twelve Standards for Career Ready Practice reflect the expectations from business and industry, labor, community, and education representatives from over 40 participating states and align with the CTE anchor standards. </a:t>
            </a:r>
          </a:p>
          <a:p>
            <a:endParaRPr lang="en-US" dirty="0" smtClean="0"/>
          </a:p>
          <a:p>
            <a:r>
              <a:rPr lang="en-US" baseline="0" dirty="0" smtClean="0"/>
              <a:t>These new Standards for Career Ready Practice were adopted for California and based on the “Career Ready Practices” adopted by the Common Career Technical (CCTC). The CCTC practices are posted at: http://www.careertech.org/</a:t>
            </a:r>
          </a:p>
          <a:p>
            <a:endParaRPr lang="en-US" baseline="0" dirty="0" smtClean="0"/>
          </a:p>
          <a:p>
            <a:r>
              <a:rPr lang="en-US" baseline="0" dirty="0" smtClean="0"/>
              <a:t>These were derived from the Secretary’s Commission on Achieving Necessary Skills (SCANS) Report first published in the 1990’s.</a:t>
            </a:r>
          </a:p>
          <a:p>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2</a:t>
            </a:fld>
            <a:endParaRPr lang="en-US"/>
          </a:p>
        </p:txBody>
      </p:sp>
    </p:spTree>
    <p:extLst>
      <p:ext uri="{BB962C8B-B14F-4D97-AF65-F5344CB8AC3E}">
        <p14:creationId xmlns:p14="http://schemas.microsoft.com/office/powerpoint/2010/main" val="3240000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433">
              <a:defRPr/>
            </a:pPr>
            <a:endParaRPr lang="en-US" dirty="0"/>
          </a:p>
          <a:p>
            <a:pPr defTabSz="904433">
              <a:defRPr/>
            </a:pPr>
            <a:r>
              <a:rPr lang="en-US" dirty="0"/>
              <a:t>The Standards for Career Ready Practice can be integrated with a course or incorporated into several courses over multiple school years (grades seven through twelve). The practices are expectations for all students, whether they are enrolled in a CTE program or following a more generalized course sequence. It is expected that all students who exit high school will be proficient in these practices.</a:t>
            </a:r>
          </a:p>
          <a:p>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3</a:t>
            </a:fld>
            <a:endParaRPr lang="en-US"/>
          </a:p>
        </p:txBody>
      </p:sp>
    </p:spTree>
    <p:extLst>
      <p:ext uri="{BB962C8B-B14F-4D97-AF65-F5344CB8AC3E}">
        <p14:creationId xmlns:p14="http://schemas.microsoft.com/office/powerpoint/2010/main" val="1695297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Standards for Career Ready</a:t>
            </a:r>
            <a:r>
              <a:rPr lang="en-US" baseline="0" dirty="0" smtClean="0"/>
              <a:t> Practice: reference pages 11 &amp; 12 of the CTE Model Curriculum Standards Executive Summary.</a:t>
            </a:r>
          </a:p>
          <a:p>
            <a:endParaRPr lang="en-US" dirty="0" smtClean="0"/>
          </a:p>
          <a:p>
            <a:r>
              <a:rPr lang="en-US" dirty="0" smtClean="0"/>
              <a:t>Cue audience to pull out/ or pass out Handout module 1-#4:</a:t>
            </a:r>
            <a:r>
              <a:rPr lang="en-US" baseline="0" dirty="0" smtClean="0"/>
              <a:t> Standards for Career Ready Practice </a:t>
            </a:r>
          </a:p>
          <a:p>
            <a:endParaRPr lang="en-US" baseline="0" dirty="0" smtClean="0"/>
          </a:p>
          <a:p>
            <a:r>
              <a:rPr lang="en-US" baseline="0" dirty="0" smtClean="0"/>
              <a:t>These are for ALL students, not just CTE students!</a:t>
            </a:r>
          </a:p>
          <a:p>
            <a:endParaRPr lang="en-US" baseline="0" dirty="0" smtClean="0"/>
          </a:p>
          <a:p>
            <a:r>
              <a:rPr lang="en-US" dirty="0"/>
              <a:t>This is the foundation that all students need to be ready for careers AND college. We will take a closer look at these in Module 2.</a:t>
            </a:r>
          </a:p>
        </p:txBody>
      </p:sp>
      <p:sp>
        <p:nvSpPr>
          <p:cNvPr id="4" name="Slide Number Placeholder 3"/>
          <p:cNvSpPr>
            <a:spLocks noGrp="1"/>
          </p:cNvSpPr>
          <p:nvPr>
            <p:ph type="sldNum" sz="quarter" idx="10"/>
          </p:nvPr>
        </p:nvSpPr>
        <p:spPr/>
        <p:txBody>
          <a:bodyPr/>
          <a:lstStyle/>
          <a:p>
            <a:fld id="{EBA0519B-7105-4EDC-940A-9297343DADA4}" type="slidenum">
              <a:rPr lang="en-US" smtClean="0"/>
              <a:pPr/>
              <a:t>4</a:t>
            </a:fld>
            <a:endParaRPr lang="en-US"/>
          </a:p>
        </p:txBody>
      </p:sp>
    </p:spTree>
    <p:extLst>
      <p:ext uri="{BB962C8B-B14F-4D97-AF65-F5344CB8AC3E}">
        <p14:creationId xmlns:p14="http://schemas.microsoft.com/office/powerpoint/2010/main" val="750831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are adapted from the National Common Career Technical Core and funded by the National Association of State Directors of CTE Consortium; over 42 states were involved in the development of these practices.  This was a national effort to make certain ALL students get this information.  These are the updated version of the 21st SCANS skills.  Discuss these standards in depth.</a:t>
            </a:r>
          </a:p>
        </p:txBody>
      </p:sp>
      <p:sp>
        <p:nvSpPr>
          <p:cNvPr id="4" name="Slide Number Placeholder 3"/>
          <p:cNvSpPr>
            <a:spLocks noGrp="1"/>
          </p:cNvSpPr>
          <p:nvPr>
            <p:ph type="sldNum" sz="quarter" idx="10"/>
          </p:nvPr>
        </p:nvSpPr>
        <p:spPr/>
        <p:txBody>
          <a:bodyPr/>
          <a:lstStyle/>
          <a:p>
            <a:fld id="{EBA0519B-7105-4EDC-940A-9297343DADA4}" type="slidenum">
              <a:rPr lang="en-US" smtClean="0"/>
              <a:pPr/>
              <a:t>5</a:t>
            </a:fld>
            <a:endParaRPr lang="en-US"/>
          </a:p>
        </p:txBody>
      </p:sp>
    </p:spTree>
    <p:extLst>
      <p:ext uri="{BB962C8B-B14F-4D97-AF65-F5344CB8AC3E}">
        <p14:creationId xmlns:p14="http://schemas.microsoft.com/office/powerpoint/2010/main" val="3552706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706">
              <a:defRPr sz="1300">
                <a:solidFill>
                  <a:srgbClr val="000054"/>
                </a:solidFill>
                <a:latin typeface="Arial" pitchFamily="34" charset="0"/>
                <a:ea typeface="MS PGothic" pitchFamily="34" charset="-128"/>
              </a:defRPr>
            </a:lvl1pPr>
            <a:lvl2pPr marL="734852" indent="-282635" defTabSz="921706">
              <a:defRPr sz="1300">
                <a:solidFill>
                  <a:srgbClr val="000054"/>
                </a:solidFill>
                <a:latin typeface="Arial" pitchFamily="34" charset="0"/>
                <a:ea typeface="MS PGothic" pitchFamily="34" charset="-128"/>
              </a:defRPr>
            </a:lvl2pPr>
            <a:lvl3pPr marL="1130541" indent="-226108" defTabSz="921706">
              <a:defRPr sz="1300">
                <a:solidFill>
                  <a:srgbClr val="000054"/>
                </a:solidFill>
                <a:latin typeface="Arial" pitchFamily="34" charset="0"/>
                <a:ea typeface="MS PGothic" pitchFamily="34" charset="-128"/>
              </a:defRPr>
            </a:lvl3pPr>
            <a:lvl4pPr marL="1582758" indent="-226108" defTabSz="921706">
              <a:defRPr sz="1300">
                <a:solidFill>
                  <a:srgbClr val="000054"/>
                </a:solidFill>
                <a:latin typeface="Arial" pitchFamily="34" charset="0"/>
                <a:ea typeface="MS PGothic" pitchFamily="34" charset="-128"/>
              </a:defRPr>
            </a:lvl4pPr>
            <a:lvl5pPr marL="2034974" indent="-226108" defTabSz="921706">
              <a:defRPr sz="1300">
                <a:solidFill>
                  <a:srgbClr val="000054"/>
                </a:solidFill>
                <a:latin typeface="Arial" pitchFamily="34" charset="0"/>
                <a:ea typeface="MS PGothic" pitchFamily="34" charset="-128"/>
              </a:defRPr>
            </a:lvl5pPr>
            <a:lvl6pPr marL="2487191" indent="-226108" defTabSz="921706" eaLnBrk="0" fontAlgn="base" hangingPunct="0">
              <a:spcBef>
                <a:spcPct val="0"/>
              </a:spcBef>
              <a:spcAft>
                <a:spcPct val="0"/>
              </a:spcAft>
              <a:defRPr sz="1300">
                <a:solidFill>
                  <a:srgbClr val="000054"/>
                </a:solidFill>
                <a:latin typeface="Arial" pitchFamily="34" charset="0"/>
                <a:ea typeface="MS PGothic" pitchFamily="34" charset="-128"/>
              </a:defRPr>
            </a:lvl6pPr>
            <a:lvl7pPr marL="2939407" indent="-226108" defTabSz="921706" eaLnBrk="0" fontAlgn="base" hangingPunct="0">
              <a:spcBef>
                <a:spcPct val="0"/>
              </a:spcBef>
              <a:spcAft>
                <a:spcPct val="0"/>
              </a:spcAft>
              <a:defRPr sz="1300">
                <a:solidFill>
                  <a:srgbClr val="000054"/>
                </a:solidFill>
                <a:latin typeface="Arial" pitchFamily="34" charset="0"/>
                <a:ea typeface="MS PGothic" pitchFamily="34" charset="-128"/>
              </a:defRPr>
            </a:lvl7pPr>
            <a:lvl8pPr marL="3391624" indent="-226108" defTabSz="921706" eaLnBrk="0" fontAlgn="base" hangingPunct="0">
              <a:spcBef>
                <a:spcPct val="0"/>
              </a:spcBef>
              <a:spcAft>
                <a:spcPct val="0"/>
              </a:spcAft>
              <a:defRPr sz="1300">
                <a:solidFill>
                  <a:srgbClr val="000054"/>
                </a:solidFill>
                <a:latin typeface="Arial" pitchFamily="34" charset="0"/>
                <a:ea typeface="MS PGothic" pitchFamily="34" charset="-128"/>
              </a:defRPr>
            </a:lvl8pPr>
            <a:lvl9pPr marL="3843840" indent="-226108" defTabSz="921706"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1C333D49-AA06-4762-942B-36992F6E7B0C}" type="slidenum">
              <a:rPr lang="en-US" sz="1200"/>
              <a:pPr/>
              <a:t>6</a:t>
            </a:fld>
            <a:endParaRPr lang="en-US" sz="120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8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01510A-8A6E-4F73-8F2B-3A7EEC0EAAF3}"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5619-A814-4772-BE20-BED142319F92}" type="slidenum">
              <a:rPr lang="en-US" smtClean="0"/>
              <a:t>‹#›</a:t>
            </a:fld>
            <a:endParaRPr lang="en-US"/>
          </a:p>
        </p:txBody>
      </p:sp>
    </p:spTree>
    <p:extLst>
      <p:ext uri="{BB962C8B-B14F-4D97-AF65-F5344CB8AC3E}">
        <p14:creationId xmlns:p14="http://schemas.microsoft.com/office/powerpoint/2010/main" val="16025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1510A-8A6E-4F73-8F2B-3A7EEC0EAAF3}"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5619-A814-4772-BE20-BED142319F92}" type="slidenum">
              <a:rPr lang="en-US" smtClean="0"/>
              <a:t>‹#›</a:t>
            </a:fld>
            <a:endParaRPr lang="en-US"/>
          </a:p>
        </p:txBody>
      </p:sp>
    </p:spTree>
    <p:extLst>
      <p:ext uri="{BB962C8B-B14F-4D97-AF65-F5344CB8AC3E}">
        <p14:creationId xmlns:p14="http://schemas.microsoft.com/office/powerpoint/2010/main" val="3491458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1510A-8A6E-4F73-8F2B-3A7EEC0EAAF3}"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5619-A814-4772-BE20-BED142319F92}" type="slidenum">
              <a:rPr lang="en-US" smtClean="0"/>
              <a:t>‹#›</a:t>
            </a:fld>
            <a:endParaRPr lang="en-US"/>
          </a:p>
        </p:txBody>
      </p:sp>
    </p:spTree>
    <p:extLst>
      <p:ext uri="{BB962C8B-B14F-4D97-AF65-F5344CB8AC3E}">
        <p14:creationId xmlns:p14="http://schemas.microsoft.com/office/powerpoint/2010/main" val="4783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1510A-8A6E-4F73-8F2B-3A7EEC0EAAF3}"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5619-A814-4772-BE20-BED142319F92}" type="slidenum">
              <a:rPr lang="en-US" smtClean="0"/>
              <a:t>‹#›</a:t>
            </a:fld>
            <a:endParaRPr lang="en-US"/>
          </a:p>
        </p:txBody>
      </p:sp>
    </p:spTree>
    <p:extLst>
      <p:ext uri="{BB962C8B-B14F-4D97-AF65-F5344CB8AC3E}">
        <p14:creationId xmlns:p14="http://schemas.microsoft.com/office/powerpoint/2010/main" val="1480319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01510A-8A6E-4F73-8F2B-3A7EEC0EAAF3}"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5619-A814-4772-BE20-BED142319F92}" type="slidenum">
              <a:rPr lang="en-US" smtClean="0"/>
              <a:t>‹#›</a:t>
            </a:fld>
            <a:endParaRPr lang="en-US"/>
          </a:p>
        </p:txBody>
      </p:sp>
    </p:spTree>
    <p:extLst>
      <p:ext uri="{BB962C8B-B14F-4D97-AF65-F5344CB8AC3E}">
        <p14:creationId xmlns:p14="http://schemas.microsoft.com/office/powerpoint/2010/main" val="72888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01510A-8A6E-4F73-8F2B-3A7EEC0EAAF3}"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45619-A814-4772-BE20-BED142319F92}" type="slidenum">
              <a:rPr lang="en-US" smtClean="0"/>
              <a:t>‹#›</a:t>
            </a:fld>
            <a:endParaRPr lang="en-US"/>
          </a:p>
        </p:txBody>
      </p:sp>
    </p:spTree>
    <p:extLst>
      <p:ext uri="{BB962C8B-B14F-4D97-AF65-F5344CB8AC3E}">
        <p14:creationId xmlns:p14="http://schemas.microsoft.com/office/powerpoint/2010/main" val="52479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01510A-8A6E-4F73-8F2B-3A7EEC0EAAF3}" type="datetimeFigureOut">
              <a:rPr lang="en-US" smtClean="0"/>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D45619-A814-4772-BE20-BED142319F92}" type="slidenum">
              <a:rPr lang="en-US" smtClean="0"/>
              <a:t>‹#›</a:t>
            </a:fld>
            <a:endParaRPr lang="en-US"/>
          </a:p>
        </p:txBody>
      </p:sp>
    </p:spTree>
    <p:extLst>
      <p:ext uri="{BB962C8B-B14F-4D97-AF65-F5344CB8AC3E}">
        <p14:creationId xmlns:p14="http://schemas.microsoft.com/office/powerpoint/2010/main" val="2624946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01510A-8A6E-4F73-8F2B-3A7EEC0EAAF3}" type="datetimeFigureOut">
              <a:rPr lang="en-US" smtClean="0"/>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D45619-A814-4772-BE20-BED142319F92}" type="slidenum">
              <a:rPr lang="en-US" smtClean="0"/>
              <a:t>‹#›</a:t>
            </a:fld>
            <a:endParaRPr lang="en-US"/>
          </a:p>
        </p:txBody>
      </p:sp>
    </p:spTree>
    <p:extLst>
      <p:ext uri="{BB962C8B-B14F-4D97-AF65-F5344CB8AC3E}">
        <p14:creationId xmlns:p14="http://schemas.microsoft.com/office/powerpoint/2010/main" val="94816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01510A-8A6E-4F73-8F2B-3A7EEC0EAAF3}" type="datetimeFigureOut">
              <a:rPr lang="en-US" smtClean="0"/>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45619-A814-4772-BE20-BED142319F92}" type="slidenum">
              <a:rPr lang="en-US" smtClean="0"/>
              <a:t>‹#›</a:t>
            </a:fld>
            <a:endParaRPr lang="en-US"/>
          </a:p>
        </p:txBody>
      </p:sp>
    </p:spTree>
    <p:extLst>
      <p:ext uri="{BB962C8B-B14F-4D97-AF65-F5344CB8AC3E}">
        <p14:creationId xmlns:p14="http://schemas.microsoft.com/office/powerpoint/2010/main" val="347895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1510A-8A6E-4F73-8F2B-3A7EEC0EAAF3}"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45619-A814-4772-BE20-BED142319F92}" type="slidenum">
              <a:rPr lang="en-US" smtClean="0"/>
              <a:t>‹#›</a:t>
            </a:fld>
            <a:endParaRPr lang="en-US"/>
          </a:p>
        </p:txBody>
      </p:sp>
    </p:spTree>
    <p:extLst>
      <p:ext uri="{BB962C8B-B14F-4D97-AF65-F5344CB8AC3E}">
        <p14:creationId xmlns:p14="http://schemas.microsoft.com/office/powerpoint/2010/main" val="1993346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1510A-8A6E-4F73-8F2B-3A7EEC0EAAF3}"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45619-A814-4772-BE20-BED142319F92}" type="slidenum">
              <a:rPr lang="en-US" smtClean="0"/>
              <a:t>‹#›</a:t>
            </a:fld>
            <a:endParaRPr lang="en-US"/>
          </a:p>
        </p:txBody>
      </p:sp>
    </p:spTree>
    <p:extLst>
      <p:ext uri="{BB962C8B-B14F-4D97-AF65-F5344CB8AC3E}">
        <p14:creationId xmlns:p14="http://schemas.microsoft.com/office/powerpoint/2010/main" val="105913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1510A-8A6E-4F73-8F2B-3A7EEC0EAAF3}" type="datetimeFigureOut">
              <a:rPr lang="en-US" smtClean="0"/>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45619-A814-4772-BE20-BED142319F92}" type="slidenum">
              <a:rPr lang="en-US" smtClean="0"/>
              <a:t>‹#›</a:t>
            </a:fld>
            <a:endParaRPr lang="en-US"/>
          </a:p>
        </p:txBody>
      </p:sp>
    </p:spTree>
    <p:extLst>
      <p:ext uri="{BB962C8B-B14F-4D97-AF65-F5344CB8AC3E}">
        <p14:creationId xmlns:p14="http://schemas.microsoft.com/office/powerpoint/2010/main" val="544211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idx="4294967295"/>
          </p:nvPr>
        </p:nvSpPr>
        <p:spPr>
          <a:xfrm>
            <a:off x="2035175" y="0"/>
            <a:ext cx="7108825" cy="1143000"/>
          </a:xfrm>
        </p:spPr>
        <p:txBody>
          <a:bodyPr/>
          <a:lstStyle/>
          <a:p>
            <a:r>
              <a:rPr lang="en-US" sz="3400" smtClean="0">
                <a:solidFill>
                  <a:srgbClr val="000054"/>
                </a:solidFill>
              </a:rPr>
              <a:t>Career Readiness Learning Continuum</a:t>
            </a:r>
          </a:p>
        </p:txBody>
      </p:sp>
      <p:sp>
        <p:nvSpPr>
          <p:cNvPr id="8195" name="Rectangle 5"/>
          <p:cNvSpPr>
            <a:spLocks noChangeArrowheads="1"/>
          </p:cNvSpPr>
          <p:nvPr/>
        </p:nvSpPr>
        <p:spPr bwMode="auto">
          <a:xfrm>
            <a:off x="0" y="6461125"/>
            <a:ext cx="444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fld id="{88A1795A-3E33-4880-B685-6EE9DB8AA977}" type="slidenum">
              <a:rPr lang="en-US" sz="1600">
                <a:solidFill>
                  <a:srgbClr val="FFFFFF"/>
                </a:solidFill>
              </a:rPr>
              <a:pPr algn="r"/>
              <a:t>1</a:t>
            </a:fld>
            <a:endParaRPr lang="en-US">
              <a:solidFill>
                <a:srgbClr val="000000"/>
              </a:solidFill>
            </a:endParaRPr>
          </a:p>
        </p:txBody>
      </p:sp>
      <p:graphicFrame>
        <p:nvGraphicFramePr>
          <p:cNvPr id="8" name="Diagram 7"/>
          <p:cNvGraphicFramePr/>
          <p:nvPr/>
        </p:nvGraphicFramePr>
        <p:xfrm>
          <a:off x="609600" y="990600"/>
          <a:ext cx="8425498" cy="5442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p:cNvSpPr/>
          <p:nvPr/>
        </p:nvSpPr>
        <p:spPr>
          <a:xfrm>
            <a:off x="1081088" y="3124200"/>
            <a:ext cx="7148512" cy="3505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solidFill>
                <a:prstClr val="white"/>
              </a:solidFill>
            </a:endParaRP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7088" y="1239838"/>
            <a:ext cx="2646362" cy="188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222272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rmAutofit/>
          </a:bodyPr>
          <a:lstStyle/>
          <a:p>
            <a:pPr marL="914400" lvl="1" indent="-457200">
              <a:spcBef>
                <a:spcPts val="0"/>
              </a:spcBef>
              <a:spcAft>
                <a:spcPts val="1200"/>
              </a:spcAft>
              <a:buSzPct val="85000"/>
              <a:buFont typeface="Wingdings" pitchFamily="2" charset="2"/>
              <a:buChar char="Ø"/>
            </a:pPr>
            <a:r>
              <a:rPr lang="en-US" sz="2800" dirty="0"/>
              <a:t>Adapted from the National Common Career Technical Core</a:t>
            </a:r>
          </a:p>
          <a:p>
            <a:pPr marL="914400" lvl="1" indent="-457200">
              <a:spcBef>
                <a:spcPts val="0"/>
              </a:spcBef>
              <a:spcAft>
                <a:spcPts val="1200"/>
              </a:spcAft>
              <a:buSzPct val="85000"/>
              <a:buFont typeface="Wingdings" pitchFamily="2" charset="2"/>
              <a:buChar char="Ø"/>
            </a:pPr>
            <a:r>
              <a:rPr lang="en-US" sz="2800" dirty="0"/>
              <a:t>Align with the Skills for the 21st Century</a:t>
            </a:r>
          </a:p>
          <a:p>
            <a:pPr marL="914400" lvl="1" indent="-457200">
              <a:spcBef>
                <a:spcPts val="0"/>
              </a:spcBef>
              <a:spcAft>
                <a:spcPts val="1200"/>
              </a:spcAft>
              <a:buSzPct val="85000"/>
              <a:buFont typeface="Wingdings" pitchFamily="2" charset="2"/>
              <a:buChar char="Ø"/>
            </a:pPr>
            <a:r>
              <a:rPr lang="en-US" sz="2800" dirty="0"/>
              <a:t>Describe the fundamental knowledge and skills needed to be ready for careers AND </a:t>
            </a:r>
            <a:r>
              <a:rPr lang="en-US" sz="2800" dirty="0" smtClean="0"/>
              <a:t>college</a:t>
            </a:r>
          </a:p>
          <a:p>
            <a:pPr marL="914400" lvl="1" indent="-457200">
              <a:spcBef>
                <a:spcPts val="0"/>
              </a:spcBef>
              <a:spcAft>
                <a:spcPts val="1200"/>
              </a:spcAft>
              <a:buSzPct val="85000"/>
              <a:buFont typeface="Wingdings" pitchFamily="2" charset="2"/>
              <a:buChar char="Ø"/>
            </a:pPr>
            <a:r>
              <a:rPr lang="en-US" sz="2800" dirty="0"/>
              <a:t>Not exclusive to a career pathway, CTE program of study, a particular discipline, or grade </a:t>
            </a:r>
            <a:r>
              <a:rPr lang="en-US" sz="2800" dirty="0" smtClean="0"/>
              <a:t>level</a:t>
            </a:r>
            <a:endParaRPr lang="en-US" sz="2800" dirty="0"/>
          </a:p>
          <a:p>
            <a:endParaRPr lang="en-US" sz="2800" dirty="0" smtClean="0"/>
          </a:p>
          <a:p>
            <a:endParaRPr lang="en-US" dirty="0"/>
          </a:p>
        </p:txBody>
      </p:sp>
      <p:sp>
        <p:nvSpPr>
          <p:cNvPr id="3" name="Slide Number Placeholder 2"/>
          <p:cNvSpPr>
            <a:spLocks noGrp="1"/>
          </p:cNvSpPr>
          <p:nvPr>
            <p:ph type="sldNum" sz="quarter" idx="12"/>
          </p:nvPr>
        </p:nvSpPr>
        <p:spPr/>
        <p:txBody>
          <a:bodyPr/>
          <a:lstStyle/>
          <a:p>
            <a:fld id="{6C2A79DE-5516-410A-8EF5-1C73BCB8CF2A}" type="slidenum">
              <a:rPr lang="en-US" smtClean="0"/>
              <a:pPr/>
              <a:t>2</a:t>
            </a:fld>
            <a:endParaRPr lang="en-US" dirty="0"/>
          </a:p>
        </p:txBody>
      </p:sp>
      <p:sp>
        <p:nvSpPr>
          <p:cNvPr id="4" name="Title 3"/>
          <p:cNvSpPr>
            <a:spLocks noGrp="1"/>
          </p:cNvSpPr>
          <p:nvPr>
            <p:ph type="title"/>
          </p:nvPr>
        </p:nvSpPr>
        <p:spPr/>
        <p:txBody>
          <a:bodyPr>
            <a:noAutofit/>
          </a:bodyPr>
          <a:lstStyle/>
          <a:p>
            <a:pPr algn="ctr"/>
            <a:r>
              <a:rPr lang="en-US" sz="4000" dirty="0">
                <a:solidFill>
                  <a:srgbClr val="000054"/>
                </a:solidFill>
                <a:ea typeface="MS PGothic" pitchFamily="34" charset="-128"/>
              </a:rPr>
              <a:t>Standards for</a:t>
            </a:r>
            <a:br>
              <a:rPr lang="en-US" sz="4000" dirty="0">
                <a:solidFill>
                  <a:srgbClr val="000054"/>
                </a:solidFill>
                <a:ea typeface="MS PGothic" pitchFamily="34" charset="-128"/>
              </a:rPr>
            </a:br>
            <a:r>
              <a:rPr lang="en-US" sz="4000" dirty="0">
                <a:solidFill>
                  <a:srgbClr val="000054"/>
                </a:solidFill>
                <a:ea typeface="MS PGothic" pitchFamily="34" charset="-128"/>
              </a:rPr>
              <a:t>Career Ready Practice</a:t>
            </a:r>
          </a:p>
        </p:txBody>
      </p:sp>
      <p:sp>
        <p:nvSpPr>
          <p:cNvPr id="5" name="Line 4"/>
          <p:cNvSpPr>
            <a:spLocks noChangeShapeType="1"/>
          </p:cNvSpPr>
          <p:nvPr/>
        </p:nvSpPr>
        <p:spPr bwMode="auto">
          <a:xfrm>
            <a:off x="609600" y="1466210"/>
            <a:ext cx="7924800" cy="0"/>
          </a:xfrm>
          <a:prstGeom prst="line">
            <a:avLst/>
          </a:prstGeom>
          <a:noFill/>
          <a:ln w="762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09058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Autofit/>
          </a:bodyPr>
          <a:lstStyle/>
          <a:p>
            <a:pPr marL="914400" lvl="1" indent="-457200">
              <a:spcBef>
                <a:spcPts val="0"/>
              </a:spcBef>
              <a:spcAft>
                <a:spcPts val="1200"/>
              </a:spcAft>
              <a:buSzPct val="85000"/>
              <a:buFont typeface="Wingdings" pitchFamily="2" charset="2"/>
              <a:buChar char="Ø"/>
            </a:pPr>
            <a:r>
              <a:rPr lang="en-US" sz="2600" dirty="0" smtClean="0"/>
              <a:t>Increase </a:t>
            </a:r>
            <a:r>
              <a:rPr lang="en-US" sz="2600" dirty="0"/>
              <a:t>in complexity and expectation as student advance through a program of study</a:t>
            </a:r>
          </a:p>
          <a:p>
            <a:pPr marL="914400" lvl="1" indent="-457200">
              <a:spcBef>
                <a:spcPts val="0"/>
              </a:spcBef>
              <a:spcAft>
                <a:spcPts val="1200"/>
              </a:spcAft>
              <a:buSzPct val="85000"/>
              <a:buFont typeface="Wingdings" pitchFamily="2" charset="2"/>
              <a:buChar char="Ø"/>
            </a:pPr>
            <a:r>
              <a:rPr lang="en-US" sz="2600" dirty="0"/>
              <a:t>Are taught and reinforced in all career exploration or career preparation programs, or integrated into core curriculum</a:t>
            </a:r>
          </a:p>
          <a:p>
            <a:pPr marL="914400" lvl="1" indent="-457200">
              <a:spcBef>
                <a:spcPts val="0"/>
              </a:spcBef>
              <a:spcAft>
                <a:spcPts val="1200"/>
              </a:spcAft>
              <a:buSzPct val="85000"/>
              <a:buFont typeface="Wingdings" pitchFamily="2" charset="2"/>
              <a:buChar char="Ø"/>
            </a:pPr>
            <a:r>
              <a:rPr lang="en-US" sz="2600" dirty="0"/>
              <a:t>For ALL students, not just CTE students</a:t>
            </a:r>
          </a:p>
        </p:txBody>
      </p:sp>
      <p:sp>
        <p:nvSpPr>
          <p:cNvPr id="3" name="Slide Number Placeholder 2"/>
          <p:cNvSpPr>
            <a:spLocks noGrp="1"/>
          </p:cNvSpPr>
          <p:nvPr>
            <p:ph type="sldNum" sz="quarter" idx="12"/>
          </p:nvPr>
        </p:nvSpPr>
        <p:spPr/>
        <p:txBody>
          <a:bodyPr/>
          <a:lstStyle/>
          <a:p>
            <a:fld id="{6C2A79DE-5516-410A-8EF5-1C73BCB8CF2A}" type="slidenum">
              <a:rPr lang="en-US" smtClean="0"/>
              <a:pPr/>
              <a:t>3</a:t>
            </a:fld>
            <a:endParaRPr lang="en-US" dirty="0"/>
          </a:p>
        </p:txBody>
      </p:sp>
      <p:sp>
        <p:nvSpPr>
          <p:cNvPr id="4" name="Title 3"/>
          <p:cNvSpPr>
            <a:spLocks noGrp="1"/>
          </p:cNvSpPr>
          <p:nvPr>
            <p:ph type="title"/>
          </p:nvPr>
        </p:nvSpPr>
        <p:spPr/>
        <p:txBody>
          <a:bodyPr>
            <a:noAutofit/>
          </a:bodyPr>
          <a:lstStyle/>
          <a:p>
            <a:pPr algn="ctr"/>
            <a:r>
              <a:rPr lang="en-US" sz="4000" dirty="0">
                <a:solidFill>
                  <a:srgbClr val="000054"/>
                </a:solidFill>
                <a:ea typeface="MS PGothic" pitchFamily="34" charset="-128"/>
              </a:rPr>
              <a:t>Standards for</a:t>
            </a:r>
            <a:br>
              <a:rPr lang="en-US" sz="4000" dirty="0">
                <a:solidFill>
                  <a:srgbClr val="000054"/>
                </a:solidFill>
                <a:ea typeface="MS PGothic" pitchFamily="34" charset="-128"/>
              </a:rPr>
            </a:br>
            <a:r>
              <a:rPr lang="en-US" sz="4000" dirty="0">
                <a:solidFill>
                  <a:srgbClr val="000054"/>
                </a:solidFill>
                <a:ea typeface="MS PGothic" pitchFamily="34" charset="-128"/>
              </a:rPr>
              <a:t>Career Ready Practice</a:t>
            </a:r>
          </a:p>
        </p:txBody>
      </p:sp>
      <p:sp>
        <p:nvSpPr>
          <p:cNvPr id="5" name="Line 4"/>
          <p:cNvSpPr>
            <a:spLocks noChangeShapeType="1"/>
          </p:cNvSpPr>
          <p:nvPr/>
        </p:nvSpPr>
        <p:spPr bwMode="auto">
          <a:xfrm>
            <a:off x="609600" y="1466210"/>
            <a:ext cx="7924800" cy="0"/>
          </a:xfrm>
          <a:prstGeom prst="line">
            <a:avLst/>
          </a:prstGeom>
          <a:noFill/>
          <a:ln w="762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571778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0" y="2590800"/>
            <a:ext cx="5257800" cy="3416491"/>
          </a:xfrm>
        </p:spPr>
        <p:txBody>
          <a:bodyPr>
            <a:normAutofit/>
          </a:bodyPr>
          <a:lstStyle/>
          <a:p>
            <a:pPr marL="624078" indent="-514350">
              <a:buFont typeface="+mj-lt"/>
              <a:buAutoNum type="arabicPeriod"/>
            </a:pPr>
            <a:r>
              <a:rPr lang="en-US" sz="1600" dirty="0" smtClean="0"/>
              <a:t>Apply appropriate technical skills and academic knowledge</a:t>
            </a:r>
          </a:p>
          <a:p>
            <a:pPr marL="624078" indent="-514350">
              <a:buFont typeface="+mj-lt"/>
              <a:buAutoNum type="arabicPeriod"/>
            </a:pPr>
            <a:r>
              <a:rPr lang="en-US" sz="1600" dirty="0" smtClean="0"/>
              <a:t>Communicate clearly, effectively, and with reason</a:t>
            </a:r>
          </a:p>
          <a:p>
            <a:pPr marL="624078" indent="-514350">
              <a:buFont typeface="+mj-lt"/>
              <a:buAutoNum type="arabicPeriod"/>
            </a:pPr>
            <a:r>
              <a:rPr lang="en-US" sz="1600" dirty="0" smtClean="0"/>
              <a:t>Develop an education and career plan aligned to personal goals</a:t>
            </a:r>
          </a:p>
          <a:p>
            <a:pPr marL="624078" indent="-514350">
              <a:buFont typeface="+mj-lt"/>
              <a:buAutoNum type="arabicPeriod"/>
            </a:pPr>
            <a:r>
              <a:rPr lang="en-US" sz="1600" dirty="0" smtClean="0"/>
              <a:t>Apply technology to enhance productivity</a:t>
            </a:r>
          </a:p>
          <a:p>
            <a:pPr marL="624078" indent="-514350">
              <a:buFont typeface="+mj-lt"/>
              <a:buAutoNum type="arabicPeriod"/>
            </a:pPr>
            <a:r>
              <a:rPr lang="en-US" sz="1600" dirty="0" smtClean="0"/>
              <a:t>Utilize critical thinking to make sense of problems and persevere in solving them</a:t>
            </a:r>
          </a:p>
          <a:p>
            <a:pPr marL="624078" indent="-514350">
              <a:buFont typeface="+mj-lt"/>
              <a:buAutoNum type="arabicPeriod"/>
            </a:pPr>
            <a:r>
              <a:rPr lang="en-US" sz="1600" dirty="0" smtClean="0"/>
              <a:t>Practice personal health and understand financial literacy</a:t>
            </a:r>
            <a:endParaRPr lang="en-US" sz="1600" dirty="0"/>
          </a:p>
        </p:txBody>
      </p:sp>
      <p:sp>
        <p:nvSpPr>
          <p:cNvPr id="3" name="Slide Number Placeholder 2"/>
          <p:cNvSpPr>
            <a:spLocks noGrp="1"/>
          </p:cNvSpPr>
          <p:nvPr>
            <p:ph type="sldNum" sz="quarter" idx="12"/>
          </p:nvPr>
        </p:nvSpPr>
        <p:spPr>
          <a:xfrm>
            <a:off x="-228600" y="6341706"/>
            <a:ext cx="685800" cy="516294"/>
          </a:xfrm>
        </p:spPr>
        <p:txBody>
          <a:bodyPr/>
          <a:lstStyle/>
          <a:p>
            <a:fld id="{6C2A79DE-5516-410A-8EF5-1C73BCB8CF2A}" type="slidenum">
              <a:rPr lang="en-US" smtClean="0"/>
              <a:pPr/>
              <a:t>4</a:t>
            </a:fld>
            <a:endParaRPr lang="en-US" dirty="0"/>
          </a:p>
        </p:txBody>
      </p:sp>
      <p:sp>
        <p:nvSpPr>
          <p:cNvPr id="4" name="Title 3"/>
          <p:cNvSpPr>
            <a:spLocks noGrp="1"/>
          </p:cNvSpPr>
          <p:nvPr>
            <p:ph type="title"/>
          </p:nvPr>
        </p:nvSpPr>
        <p:spPr>
          <a:xfrm>
            <a:off x="2438400" y="319543"/>
            <a:ext cx="6629400" cy="1143000"/>
          </a:xfrm>
        </p:spPr>
        <p:txBody>
          <a:bodyPr>
            <a:noAutofit/>
          </a:bodyPr>
          <a:lstStyle/>
          <a:p>
            <a:pPr algn="ctr"/>
            <a:r>
              <a:rPr lang="en-US" sz="4000" dirty="0">
                <a:solidFill>
                  <a:srgbClr val="000054"/>
                </a:solidFill>
                <a:ea typeface="MS PGothic" pitchFamily="34" charset="-128"/>
              </a:rPr>
              <a:t>Standards for </a:t>
            </a:r>
            <a:br>
              <a:rPr lang="en-US" sz="4000" dirty="0">
                <a:solidFill>
                  <a:srgbClr val="000054"/>
                </a:solidFill>
                <a:ea typeface="MS PGothic" pitchFamily="34" charset="-128"/>
              </a:rPr>
            </a:br>
            <a:r>
              <a:rPr lang="en-US" sz="4000" dirty="0">
                <a:solidFill>
                  <a:srgbClr val="000054"/>
                </a:solidFill>
                <a:ea typeface="MS PGothic" pitchFamily="34" charset="-128"/>
              </a:rPr>
              <a:t>Career Ready Practice</a:t>
            </a:r>
          </a:p>
        </p:txBody>
      </p:sp>
      <p:sp>
        <p:nvSpPr>
          <p:cNvPr id="5" name="Line 4"/>
          <p:cNvSpPr>
            <a:spLocks noChangeShapeType="1"/>
          </p:cNvSpPr>
          <p:nvPr/>
        </p:nvSpPr>
        <p:spPr bwMode="auto">
          <a:xfrm>
            <a:off x="838200" y="1462543"/>
            <a:ext cx="7924800" cy="0"/>
          </a:xfrm>
          <a:prstGeom prst="line">
            <a:avLst/>
          </a:prstGeom>
          <a:noFill/>
          <a:ln w="762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34521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43200" y="1870838"/>
            <a:ext cx="5943600" cy="4026091"/>
          </a:xfrm>
        </p:spPr>
        <p:txBody>
          <a:bodyPr>
            <a:normAutofit fontScale="92500"/>
          </a:bodyPr>
          <a:lstStyle/>
          <a:p>
            <a:pPr marL="624078" indent="-514350">
              <a:buFont typeface="+mj-lt"/>
              <a:buAutoNum type="arabicPeriod" startAt="7"/>
            </a:pPr>
            <a:r>
              <a:rPr lang="en-US" sz="2400" dirty="0" smtClean="0"/>
              <a:t>Act as a responsible citizen in the workplace and the community</a:t>
            </a:r>
          </a:p>
          <a:p>
            <a:pPr marL="624078" indent="-514350">
              <a:buFont typeface="+mj-lt"/>
              <a:buAutoNum type="arabicPeriod" startAt="7"/>
            </a:pPr>
            <a:r>
              <a:rPr lang="en-US" sz="2400" dirty="0" smtClean="0"/>
              <a:t>Model integrity, ethical leadership, and effective management</a:t>
            </a:r>
          </a:p>
          <a:p>
            <a:pPr marL="624078" indent="-514350">
              <a:buFont typeface="+mj-lt"/>
              <a:buAutoNum type="arabicPeriod" startAt="7"/>
            </a:pPr>
            <a:r>
              <a:rPr lang="en-US" sz="2400" dirty="0" smtClean="0"/>
              <a:t>Work productively in teams while using cultural/global competence</a:t>
            </a:r>
          </a:p>
          <a:p>
            <a:pPr marL="624078" indent="-514350">
              <a:buFont typeface="+mj-lt"/>
              <a:buAutoNum type="arabicPeriod" startAt="7"/>
            </a:pPr>
            <a:r>
              <a:rPr lang="en-US" sz="2400" dirty="0" smtClean="0"/>
              <a:t>Demonstrate creativity and innovation</a:t>
            </a:r>
          </a:p>
          <a:p>
            <a:pPr marL="624078" indent="-514350">
              <a:buFont typeface="+mj-lt"/>
              <a:buAutoNum type="arabicPeriod" startAt="7"/>
            </a:pPr>
            <a:r>
              <a:rPr lang="en-US" sz="2400" dirty="0" smtClean="0"/>
              <a:t>Employ valid and reliable research strategies</a:t>
            </a:r>
          </a:p>
          <a:p>
            <a:pPr marL="624078" indent="-514350">
              <a:buFont typeface="+mj-lt"/>
              <a:buAutoNum type="arabicPeriod" startAt="7"/>
            </a:pPr>
            <a:r>
              <a:rPr lang="en-US" sz="2400" dirty="0" smtClean="0"/>
              <a:t>Understand the environmental, social, and economic impacts of decisions</a:t>
            </a:r>
            <a:endParaRPr lang="en-US" sz="2400" dirty="0"/>
          </a:p>
        </p:txBody>
      </p:sp>
      <p:sp>
        <p:nvSpPr>
          <p:cNvPr id="3" name="Slide Number Placeholder 2"/>
          <p:cNvSpPr>
            <a:spLocks noGrp="1"/>
          </p:cNvSpPr>
          <p:nvPr>
            <p:ph type="sldNum" sz="quarter" idx="12"/>
          </p:nvPr>
        </p:nvSpPr>
        <p:spPr>
          <a:xfrm>
            <a:off x="-228600" y="6346961"/>
            <a:ext cx="685800" cy="516294"/>
          </a:xfrm>
        </p:spPr>
        <p:txBody>
          <a:bodyPr/>
          <a:lstStyle/>
          <a:p>
            <a:fld id="{6C2A79DE-5516-410A-8EF5-1C73BCB8CF2A}" type="slidenum">
              <a:rPr lang="en-US" smtClean="0"/>
              <a:pPr/>
              <a:t>5</a:t>
            </a:fld>
            <a:endParaRPr lang="en-US" dirty="0"/>
          </a:p>
        </p:txBody>
      </p:sp>
      <p:sp>
        <p:nvSpPr>
          <p:cNvPr id="4" name="Title 3"/>
          <p:cNvSpPr>
            <a:spLocks noGrp="1"/>
          </p:cNvSpPr>
          <p:nvPr>
            <p:ph type="title"/>
          </p:nvPr>
        </p:nvSpPr>
        <p:spPr>
          <a:xfrm>
            <a:off x="599630" y="228600"/>
            <a:ext cx="10134600" cy="1143000"/>
          </a:xfrm>
        </p:spPr>
        <p:txBody>
          <a:bodyPr>
            <a:normAutofit fontScale="90000"/>
          </a:bodyPr>
          <a:lstStyle/>
          <a:p>
            <a:pPr algn="ctr"/>
            <a:r>
              <a:rPr lang="en-US" sz="4400" dirty="0">
                <a:solidFill>
                  <a:srgbClr val="000054"/>
                </a:solidFill>
                <a:ea typeface="MS PGothic" pitchFamily="34" charset="-128"/>
              </a:rPr>
              <a:t>Standards </a:t>
            </a:r>
            <a:r>
              <a:rPr lang="en-US" sz="4400" dirty="0" smtClean="0">
                <a:solidFill>
                  <a:srgbClr val="000054"/>
                </a:solidFill>
                <a:ea typeface="MS PGothic" pitchFamily="34" charset="-128"/>
              </a:rPr>
              <a:t>for</a:t>
            </a:r>
            <a:br>
              <a:rPr lang="en-US" sz="4400" dirty="0" smtClean="0">
                <a:solidFill>
                  <a:srgbClr val="000054"/>
                </a:solidFill>
                <a:ea typeface="MS PGothic" pitchFamily="34" charset="-128"/>
              </a:rPr>
            </a:br>
            <a:r>
              <a:rPr lang="en-US" sz="4400" dirty="0" smtClean="0">
                <a:solidFill>
                  <a:srgbClr val="000054"/>
                </a:solidFill>
                <a:ea typeface="MS PGothic" pitchFamily="34" charset="-128"/>
              </a:rPr>
              <a:t>Career </a:t>
            </a:r>
            <a:r>
              <a:rPr lang="en-US" sz="4400" dirty="0">
                <a:solidFill>
                  <a:srgbClr val="000054"/>
                </a:solidFill>
                <a:ea typeface="MS PGothic" pitchFamily="34" charset="-128"/>
              </a:rPr>
              <a:t>Ready Practice </a:t>
            </a:r>
            <a:r>
              <a:rPr lang="en-US" sz="2000" dirty="0" smtClean="0"/>
              <a:t>(continued)</a:t>
            </a:r>
            <a:endParaRPr lang="en-US" sz="5400" dirty="0"/>
          </a:p>
        </p:txBody>
      </p:sp>
      <p:sp>
        <p:nvSpPr>
          <p:cNvPr id="5" name="Line 4"/>
          <p:cNvSpPr>
            <a:spLocks noChangeShapeType="1"/>
          </p:cNvSpPr>
          <p:nvPr/>
        </p:nvSpPr>
        <p:spPr bwMode="auto">
          <a:xfrm>
            <a:off x="609600" y="1466210"/>
            <a:ext cx="7924800" cy="0"/>
          </a:xfrm>
          <a:prstGeom prst="line">
            <a:avLst/>
          </a:prstGeom>
          <a:noFill/>
          <a:ln w="762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95512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noChangeArrowheads="1"/>
          </p:cNvSpPr>
          <p:nvPr>
            <p:ph idx="1"/>
          </p:nvPr>
        </p:nvSpPr>
        <p:spPr>
          <a:xfrm>
            <a:off x="2057400" y="1676400"/>
            <a:ext cx="7239000" cy="4449763"/>
          </a:xfrm>
          <a:noFill/>
        </p:spPr>
        <p:txBody>
          <a:bodyPr/>
          <a:lstStyle/>
          <a:p>
            <a:pPr algn="ctr">
              <a:lnSpc>
                <a:spcPct val="80000"/>
              </a:lnSpc>
              <a:buFontTx/>
              <a:buNone/>
            </a:pPr>
            <a:r>
              <a:rPr lang="en-US" dirty="0" smtClean="0">
                <a:solidFill>
                  <a:srgbClr val="C93011"/>
                </a:solidFill>
                <a:ea typeface="MS PGothic" pitchFamily="34" charset="-128"/>
              </a:rPr>
              <a:t>	</a:t>
            </a:r>
            <a:r>
              <a:rPr lang="en-US" sz="2800" dirty="0" smtClean="0">
                <a:solidFill>
                  <a:srgbClr val="C93011"/>
                </a:solidFill>
                <a:ea typeface="MS PGothic" pitchFamily="34" charset="-128"/>
              </a:rPr>
              <a:t>3</a:t>
            </a:r>
            <a:r>
              <a:rPr lang="en-US" sz="2800" dirty="0" smtClean="0">
                <a:solidFill>
                  <a:srgbClr val="C93011"/>
                </a:solidFill>
                <a:ea typeface="MS PGothic" pitchFamily="34" charset="-128"/>
              </a:rPr>
              <a:t>.	Develop an education and career plan </a:t>
            </a:r>
          </a:p>
          <a:p>
            <a:pPr algn="ctr">
              <a:lnSpc>
                <a:spcPct val="80000"/>
              </a:lnSpc>
              <a:buFontTx/>
              <a:buNone/>
            </a:pPr>
            <a:r>
              <a:rPr lang="en-US" sz="2800" dirty="0" smtClean="0">
                <a:solidFill>
                  <a:srgbClr val="C93011"/>
                </a:solidFill>
                <a:ea typeface="MS PGothic" pitchFamily="34" charset="-128"/>
              </a:rPr>
              <a:t>aligned to personal goals.</a:t>
            </a:r>
          </a:p>
        </p:txBody>
      </p:sp>
      <p:sp>
        <p:nvSpPr>
          <p:cNvPr id="51203"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rgbClr val="000054"/>
                </a:solidFill>
                <a:latin typeface="Arial" pitchFamily="34" charset="0"/>
                <a:ea typeface="MS PGothic" pitchFamily="34" charset="-128"/>
              </a:defRPr>
            </a:lvl1pPr>
            <a:lvl2pPr marL="742950" indent="-285750">
              <a:defRPr sz="1300">
                <a:solidFill>
                  <a:srgbClr val="000054"/>
                </a:solidFill>
                <a:latin typeface="Arial" pitchFamily="34" charset="0"/>
                <a:ea typeface="MS PGothic" pitchFamily="34" charset="-128"/>
              </a:defRPr>
            </a:lvl2pPr>
            <a:lvl3pPr marL="1143000" indent="-228600">
              <a:defRPr sz="1300">
                <a:solidFill>
                  <a:srgbClr val="000054"/>
                </a:solidFill>
                <a:latin typeface="Arial" pitchFamily="34" charset="0"/>
                <a:ea typeface="MS PGothic" pitchFamily="34" charset="-128"/>
              </a:defRPr>
            </a:lvl3pPr>
            <a:lvl4pPr marL="1600200" indent="-228600">
              <a:defRPr sz="1300">
                <a:solidFill>
                  <a:srgbClr val="000054"/>
                </a:solidFill>
                <a:latin typeface="Arial" pitchFamily="34" charset="0"/>
                <a:ea typeface="MS PGothic" pitchFamily="34" charset="-128"/>
              </a:defRPr>
            </a:lvl4pPr>
            <a:lvl5pPr marL="2057400" indent="-228600">
              <a:defRPr sz="1300">
                <a:solidFill>
                  <a:srgbClr val="000054"/>
                </a:solidFill>
                <a:latin typeface="Arial" pitchFamily="34" charset="0"/>
                <a:ea typeface="MS PGothic" pitchFamily="34" charset="-128"/>
              </a:defRPr>
            </a:lvl5pPr>
            <a:lvl6pPr marL="2514600" indent="-228600" eaLnBrk="0" fontAlgn="base" hangingPunct="0">
              <a:spcBef>
                <a:spcPct val="0"/>
              </a:spcBef>
              <a:spcAft>
                <a:spcPct val="0"/>
              </a:spcAft>
              <a:defRPr sz="1300">
                <a:solidFill>
                  <a:srgbClr val="000054"/>
                </a:solidFill>
                <a:latin typeface="Arial" pitchFamily="34" charset="0"/>
                <a:ea typeface="MS PGothic" pitchFamily="34" charset="-128"/>
              </a:defRPr>
            </a:lvl6pPr>
            <a:lvl7pPr marL="2971800" indent="-228600" eaLnBrk="0" fontAlgn="base" hangingPunct="0">
              <a:spcBef>
                <a:spcPct val="0"/>
              </a:spcBef>
              <a:spcAft>
                <a:spcPct val="0"/>
              </a:spcAft>
              <a:defRPr sz="1300">
                <a:solidFill>
                  <a:srgbClr val="000054"/>
                </a:solidFill>
                <a:latin typeface="Arial" pitchFamily="34" charset="0"/>
                <a:ea typeface="MS PGothic" pitchFamily="34" charset="-128"/>
              </a:defRPr>
            </a:lvl7pPr>
            <a:lvl8pPr marL="3429000" indent="-228600" eaLnBrk="0" fontAlgn="base" hangingPunct="0">
              <a:spcBef>
                <a:spcPct val="0"/>
              </a:spcBef>
              <a:spcAft>
                <a:spcPct val="0"/>
              </a:spcAft>
              <a:defRPr sz="1300">
                <a:solidFill>
                  <a:srgbClr val="000054"/>
                </a:solidFill>
                <a:latin typeface="Arial" pitchFamily="34" charset="0"/>
                <a:ea typeface="MS PGothic" pitchFamily="34" charset="-128"/>
              </a:defRPr>
            </a:lvl8pPr>
            <a:lvl9pPr marL="3886200" indent="-228600"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2A170A63-E133-410A-87E3-97B8C90C0E46}" type="slidenum">
              <a:rPr lang="en-US" sz="1400">
                <a:solidFill>
                  <a:schemeClr val="tx1"/>
                </a:solidFill>
              </a:rPr>
              <a:pPr/>
              <a:t>6</a:t>
            </a:fld>
            <a:endParaRPr lang="en-US" sz="1400">
              <a:solidFill>
                <a:schemeClr val="tx1"/>
              </a:solidFill>
            </a:endParaRPr>
          </a:p>
        </p:txBody>
      </p:sp>
      <p:sp>
        <p:nvSpPr>
          <p:cNvPr id="51202" name="Rectangle 4"/>
          <p:cNvSpPr>
            <a:spLocks noGrp="1" noChangeArrowheads="1"/>
          </p:cNvSpPr>
          <p:nvPr>
            <p:ph type="body" sz="half" idx="4294967295"/>
          </p:nvPr>
        </p:nvSpPr>
        <p:spPr>
          <a:xfrm>
            <a:off x="3200400" y="2449282"/>
            <a:ext cx="5812976" cy="3352800"/>
          </a:xfrm>
        </p:spPr>
        <p:txBody>
          <a:bodyPr>
            <a:normAutofit/>
          </a:bodyPr>
          <a:lstStyle/>
          <a:p>
            <a:pPr marL="233363" indent="-115888">
              <a:lnSpc>
                <a:spcPct val="80000"/>
              </a:lnSpc>
              <a:buFontTx/>
              <a:buNone/>
            </a:pPr>
            <a:r>
              <a:rPr lang="en-US" sz="2600" dirty="0" smtClean="0">
                <a:ea typeface="MS PGothic" pitchFamily="34" charset="-128"/>
              </a:rPr>
              <a:t>	</a:t>
            </a:r>
            <a:endParaRPr lang="en-US" sz="2600" dirty="0" smtClean="0">
              <a:ea typeface="MS PGothic" pitchFamily="34" charset="-128"/>
            </a:endParaRPr>
          </a:p>
          <a:p>
            <a:pPr marL="233363" indent="-115888">
              <a:lnSpc>
                <a:spcPct val="80000"/>
              </a:lnSpc>
              <a:buFontTx/>
              <a:buNone/>
            </a:pPr>
            <a:r>
              <a:rPr lang="en-US" sz="2000" dirty="0" smtClean="0">
                <a:ea typeface="MS PGothic" pitchFamily="34" charset="-128"/>
              </a:rPr>
              <a:t>Career-ready </a:t>
            </a:r>
            <a:r>
              <a:rPr lang="en-US" sz="2000" dirty="0" smtClean="0">
                <a:ea typeface="MS PGothic" pitchFamily="34" charset="-128"/>
              </a:rPr>
              <a:t>individuals take personal ownership of their own educational and career goals and manage their individual plan to attain these goals. They recognize the value of each step in the educational and experiential process, and that nearly all career paths require ongoing education and experience to adapt to practices, procedures, and expectations of an ever changing work environment. They seek counselors, mentors, and other experts to assist in the planning and execution of education and career plans. </a:t>
            </a:r>
          </a:p>
        </p:txBody>
      </p:sp>
      <p:sp>
        <p:nvSpPr>
          <p:cNvPr id="51204" name="Rectangle 2"/>
          <p:cNvSpPr>
            <a:spLocks noChangeArrowheads="1"/>
          </p:cNvSpPr>
          <p:nvPr/>
        </p:nvSpPr>
        <p:spPr bwMode="auto">
          <a:xfrm>
            <a:off x="2286000" y="190500"/>
            <a:ext cx="6858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200" b="1" dirty="0">
                <a:solidFill>
                  <a:srgbClr val="000054"/>
                </a:solidFill>
                <a:effectLst>
                  <a:outerShdw blurRad="31750" dist="25400" dir="5400000" algn="tl" rotWithShape="0">
                    <a:srgbClr val="000000">
                      <a:alpha val="25000"/>
                    </a:srgbClr>
                  </a:outerShdw>
                </a:effectLst>
                <a:latin typeface="+mj-lt"/>
                <a:ea typeface="MS PGothic" pitchFamily="34" charset="-128"/>
                <a:cs typeface="+mj-cs"/>
              </a:rPr>
              <a:t>Standards for Career Ready Practice </a:t>
            </a:r>
            <a:r>
              <a:rPr lang="en-US" sz="3200" b="1" i="1" dirty="0">
                <a:solidFill>
                  <a:srgbClr val="000054"/>
                </a:solidFill>
                <a:effectLst>
                  <a:outerShdw blurRad="31750" dist="25400" dir="5400000" algn="tl" rotWithShape="0">
                    <a:srgbClr val="000000">
                      <a:alpha val="25000"/>
                    </a:srgbClr>
                  </a:outerShdw>
                </a:effectLst>
                <a:latin typeface="+mj-lt"/>
                <a:ea typeface="MS PGothic" pitchFamily="34" charset="-128"/>
                <a:cs typeface="+mj-cs"/>
              </a:rPr>
              <a:t>Example</a:t>
            </a:r>
          </a:p>
        </p:txBody>
      </p:sp>
    </p:spTree>
    <p:extLst>
      <p:ext uri="{BB962C8B-B14F-4D97-AF65-F5344CB8AC3E}">
        <p14:creationId xmlns:p14="http://schemas.microsoft.com/office/powerpoint/2010/main" val="10688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815</Words>
  <Application>Microsoft Office PowerPoint</Application>
  <PresentationFormat>On-screen Show (4:3)</PresentationFormat>
  <Paragraphs>77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Career Readiness Learning Continuum</vt:lpstr>
      <vt:lpstr>Standards for Career Ready Practice</vt:lpstr>
      <vt:lpstr>Standards for Career Ready Practice</vt:lpstr>
      <vt:lpstr>Standards for  Career Ready Practice</vt:lpstr>
      <vt:lpstr>Standards for Career Ready Practice (continued)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Readiness Learning Continuum</dc:title>
  <dc:creator>Carolyn Zachry</dc:creator>
  <cp:lastModifiedBy>CDE2</cp:lastModifiedBy>
  <cp:revision>4</cp:revision>
  <dcterms:created xsi:type="dcterms:W3CDTF">2013-10-16T16:37:40Z</dcterms:created>
  <dcterms:modified xsi:type="dcterms:W3CDTF">2013-10-16T20:14:54Z</dcterms:modified>
</cp:coreProperties>
</file>